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Microsoft_Equation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Microsoft_Equation2.bin" ContentType="application/vnd.openxmlformats-officedocument.oleObject"/>
  <Override PartName="/ppt/embeddings/Microsoft_Equation3.bin" ContentType="application/vnd.openxmlformats-officedocument.oleObject"/>
  <Override PartName="/ppt/embeddings/Microsoft_Equation4.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embeddings/Microsoft_Equation5.bin" ContentType="application/vnd.openxmlformats-officedocument.oleObject"/>
  <Override PartName="/ppt/notesSlides/notesSlide20.xml" ContentType="application/vnd.openxmlformats-officedocument.presentationml.notesSlide+xml"/>
  <Override PartName="/ppt/embeddings/oleObject2.bin" ContentType="application/vnd.openxmlformats-officedocument.oleObject"/>
  <Override PartName="/ppt/embeddings/Microsoft_Equation6.bin" ContentType="application/vnd.openxmlformats-officedocument.oleObject"/>
  <Override PartName="/ppt/embeddings/Microsoft_Equation7.bin" ContentType="application/vnd.openxmlformats-officedocument.oleObject"/>
  <Override PartName="/ppt/embeddings/oleObject3.bin" ContentType="application/vnd.openxmlformats-officedocument.oleObject"/>
  <Override PartName="/ppt/notesSlides/notesSlide21.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Microsoft_Equation8.bin" ContentType="application/vnd.openxmlformats-officedocument.oleObject"/>
  <Override PartName="/ppt/notesSlides/notesSlide22.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Microsoft_Equation9.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Microsoft_Equation10.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56" r:id="rId2"/>
    <p:sldId id="257" r:id="rId3"/>
    <p:sldId id="343" r:id="rId4"/>
    <p:sldId id="345" r:id="rId5"/>
    <p:sldId id="344" r:id="rId6"/>
    <p:sldId id="342" r:id="rId7"/>
    <p:sldId id="358" r:id="rId8"/>
    <p:sldId id="377" r:id="rId9"/>
    <p:sldId id="359" r:id="rId10"/>
    <p:sldId id="360" r:id="rId11"/>
    <p:sldId id="361" r:id="rId12"/>
    <p:sldId id="341" r:id="rId13"/>
    <p:sldId id="362" r:id="rId14"/>
    <p:sldId id="346" r:id="rId15"/>
    <p:sldId id="347" r:id="rId16"/>
    <p:sldId id="378" r:id="rId17"/>
    <p:sldId id="348" r:id="rId18"/>
    <p:sldId id="379" r:id="rId19"/>
    <p:sldId id="349" r:id="rId20"/>
    <p:sldId id="373" r:id="rId21"/>
    <p:sldId id="372" r:id="rId22"/>
    <p:sldId id="374" r:id="rId23"/>
    <p:sldId id="350" r:id="rId24"/>
    <p:sldId id="375" r:id="rId25"/>
    <p:sldId id="363" r:id="rId26"/>
    <p:sldId id="351" r:id="rId27"/>
    <p:sldId id="357" r:id="rId28"/>
    <p:sldId id="376" r:id="rId29"/>
    <p:sldId id="380" r:id="rId30"/>
    <p:sldId id="352" r:id="rId31"/>
    <p:sldId id="353" r:id="rId32"/>
    <p:sldId id="383" r:id="rId33"/>
    <p:sldId id="354" r:id="rId34"/>
    <p:sldId id="385" r:id="rId35"/>
    <p:sldId id="366" r:id="rId36"/>
    <p:sldId id="355" r:id="rId37"/>
    <p:sldId id="364" r:id="rId38"/>
    <p:sldId id="384" r:id="rId39"/>
    <p:sldId id="367" r:id="rId40"/>
    <p:sldId id="368" r:id="rId41"/>
    <p:sldId id="386" r:id="rId42"/>
    <p:sldId id="387" r:id="rId43"/>
    <p:sldId id="339" r:id="rId44"/>
    <p:sldId id="333" r:id="rId45"/>
    <p:sldId id="318" r:id="rId46"/>
    <p:sldId id="320" r:id="rId47"/>
    <p:sldId id="319" r:id="rId48"/>
    <p:sldId id="321" r:id="rId49"/>
    <p:sldId id="303" r:id="rId50"/>
    <p:sldId id="291" r:id="rId51"/>
    <p:sldId id="292" r:id="rId52"/>
    <p:sldId id="293" r:id="rId53"/>
    <p:sldId id="294" r:id="rId54"/>
    <p:sldId id="302" r:id="rId55"/>
    <p:sldId id="285" r:id="rId56"/>
    <p:sldId id="301" r:id="rId57"/>
    <p:sldId id="277" r:id="rId58"/>
    <p:sldId id="278" r:id="rId59"/>
    <p:sldId id="279" r:id="rId60"/>
    <p:sldId id="280" r:id="rId61"/>
    <p:sldId id="275" r:id="rId62"/>
    <p:sldId id="281" r:id="rId63"/>
    <p:sldId id="300" r:id="rId64"/>
    <p:sldId id="282" r:id="rId65"/>
    <p:sldId id="325" r:id="rId66"/>
    <p:sldId id="329" r:id="rId67"/>
    <p:sldId id="330" r:id="rId68"/>
    <p:sldId id="331" r:id="rId69"/>
    <p:sldId id="335" r:id="rId70"/>
    <p:sldId id="336" r:id="rId71"/>
    <p:sldId id="337" r:id="rId72"/>
    <p:sldId id="288" r:id="rId73"/>
    <p:sldId id="267" r:id="rId74"/>
    <p:sldId id="268" r:id="rId75"/>
    <p:sldId id="269" r:id="rId76"/>
    <p:sldId id="298" r:id="rId77"/>
    <p:sldId id="272" r:id="rId78"/>
    <p:sldId id="299" r:id="rId79"/>
    <p:sldId id="274" r:id="rId80"/>
    <p:sldId id="266" r:id="rId81"/>
    <p:sldId id="322" r:id="rId82"/>
    <p:sldId id="311" r:id="rId83"/>
    <p:sldId id="261" r:id="rId84"/>
    <p:sldId id="262" r:id="rId85"/>
    <p:sldId id="263" r:id="rId86"/>
    <p:sldId id="382"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6CD"/>
    <a:srgbClr val="EEC900"/>
    <a:srgbClr val="CDAD00"/>
    <a:srgbClr val="CECE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7" autoAdjust="0"/>
    <p:restoredTop sz="94686" autoAdjust="0"/>
  </p:normalViewPr>
  <p:slideViewPr>
    <p:cSldViewPr snapToGrid="0" snapToObjects="1">
      <p:cViewPr varScale="1">
        <p:scale>
          <a:sx n="101" d="100"/>
          <a:sy n="101" d="100"/>
        </p:scale>
        <p:origin x="-448" y="-11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 Id="rId3"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image" Target="../media/image23.emf"/><Relationship Id="rId2"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image" Target="../media/image31.emf"/><Relationship Id="rId1" Type="http://schemas.openxmlformats.org/officeDocument/2006/relationships/image" Target="../media/image25.emf"/><Relationship Id="rId2"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6" Type="http://schemas.openxmlformats.org/officeDocument/2006/relationships/image" Target="../media/image30.emf"/><Relationship Id="rId7" Type="http://schemas.openxmlformats.org/officeDocument/2006/relationships/image" Target="../media/image31.emf"/><Relationship Id="rId1" Type="http://schemas.openxmlformats.org/officeDocument/2006/relationships/image" Target="../media/image25.emf"/><Relationship Id="rId2"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B9887-20D5-2A49-8281-9F0C579104A8}" type="datetimeFigureOut">
              <a:rPr lang="en-US" smtClean="0"/>
              <a:t>6/8/16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7D09-75E0-5A47-8F4B-8CF52B8BC12D}" type="slidenum">
              <a:rPr lang="en-US" smtClean="0"/>
              <a:t>‹#›</a:t>
            </a:fld>
            <a:endParaRPr lang="en-US"/>
          </a:p>
        </p:txBody>
      </p:sp>
    </p:spTree>
    <p:extLst>
      <p:ext uri="{BB962C8B-B14F-4D97-AF65-F5344CB8AC3E}">
        <p14:creationId xmlns:p14="http://schemas.microsoft.com/office/powerpoint/2010/main" val="15079382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a:t>
            </a:r>
            <a:r>
              <a:rPr lang="en-US" dirty="0" smtClean="0"/>
              <a:t>.  I</a:t>
            </a:r>
            <a:r>
              <a:rPr lang="en-US" baseline="0" dirty="0" smtClean="0"/>
              <a:t>’m presenting research carried out at Auburn University in collaboration with my colleagues.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1</a:t>
            </a:fld>
            <a:endParaRPr lang="en-US"/>
          </a:p>
        </p:txBody>
      </p:sp>
    </p:spTree>
    <p:extLst>
      <p:ext uri="{BB962C8B-B14F-4D97-AF65-F5344CB8AC3E}">
        <p14:creationId xmlns:p14="http://schemas.microsoft.com/office/powerpoint/2010/main" val="3398297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10</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11</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12</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13</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14</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15</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16</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17</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18</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19</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2</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20</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21</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22</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23</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24</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25</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26</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27</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28</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29</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3</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30</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31</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32</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33</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34</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35</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36</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37</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38</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39</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4</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40</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41</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42</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Compact </a:t>
            </a:r>
            <a:r>
              <a:rPr lang="en-US" baseline="0" dirty="0" err="1" smtClean="0"/>
              <a:t>Toroidal</a:t>
            </a:r>
            <a:r>
              <a:rPr lang="en-US" baseline="0" dirty="0" smtClean="0"/>
              <a:t> Hybrid was designed to address these issues.  It is a </a:t>
            </a:r>
            <a:r>
              <a:rPr lang="en-US" baseline="0" dirty="0" err="1" smtClean="0"/>
              <a:t>stellarator</a:t>
            </a:r>
            <a:r>
              <a:rPr lang="en-US" baseline="0" dirty="0" smtClean="0"/>
              <a:t>/</a:t>
            </a:r>
            <a:r>
              <a:rPr lang="en-US" baseline="0" dirty="0" err="1" smtClean="0"/>
              <a:t>tokamak</a:t>
            </a:r>
            <a:r>
              <a:rPr lang="en-US" baseline="0" dirty="0" smtClean="0"/>
              <a:t> hybrid, that is to say, plasma current is driven within the pre-established 3D equilibrium of a </a:t>
            </a:r>
            <a:r>
              <a:rPr lang="en-US" baseline="0" dirty="0" err="1" smtClean="0"/>
              <a:t>stellarator</a:t>
            </a:r>
            <a:r>
              <a:rPr lang="en-US" baseline="0" dirty="0" smtClean="0"/>
              <a:t> plasma.  And in a controlled way, we can vary the relative amount of externally applied transform, with the plasma current providing up to 95% of the total transform. </a:t>
            </a:r>
            <a:r>
              <a:rPr lang="en-US" dirty="0" smtClean="0"/>
              <a:t>I’ll note that previous hybrids have also showed evidence of disruption avoidance and improved positional stability.</a:t>
            </a:r>
            <a:endParaRPr lang="en-US" sz="1200" dirty="0" smtClean="0"/>
          </a:p>
        </p:txBody>
      </p:sp>
      <p:sp>
        <p:nvSpPr>
          <p:cNvPr id="4" name="Slide Number Placeholder 3"/>
          <p:cNvSpPr>
            <a:spLocks noGrp="1"/>
          </p:cNvSpPr>
          <p:nvPr>
            <p:ph type="sldNum" sz="quarter" idx="10"/>
          </p:nvPr>
        </p:nvSpPr>
        <p:spPr/>
        <p:txBody>
          <a:bodyPr/>
          <a:lstStyle/>
          <a:p>
            <a:fld id="{EEAC7D09-75E0-5A47-8F4B-8CF52B8BC12D}" type="slidenum">
              <a:rPr lang="en-US" smtClean="0"/>
              <a:t>43</a:t>
            </a:fld>
            <a:endParaRPr lang="en-US"/>
          </a:p>
        </p:txBody>
      </p:sp>
    </p:spTree>
    <p:extLst>
      <p:ext uri="{BB962C8B-B14F-4D97-AF65-F5344CB8AC3E}">
        <p14:creationId xmlns:p14="http://schemas.microsoft.com/office/powerpoint/2010/main" val="4146781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first want to give an</a:t>
            </a:r>
            <a:r>
              <a:rPr lang="en-US" baseline="0" dirty="0" smtClean="0"/>
              <a:t> </a:t>
            </a:r>
            <a:r>
              <a:rPr lang="en-US" dirty="0" smtClean="0"/>
              <a:t>overview of CTH operational space</a:t>
            </a:r>
            <a:r>
              <a:rPr lang="en-US" baseline="0" dirty="0" smtClean="0"/>
              <a:t> and where the 3 types of disruptions are observed, and later I will go into more detail.  When you plot the edge transform (or equivalently 1/q) versus the experimental density normalized to the Greenwald limit, </a:t>
            </a:r>
            <a:r>
              <a:rPr lang="en-US" baseline="0" dirty="0" err="1" smtClean="0"/>
              <a:t>tokamaks</a:t>
            </a:r>
            <a:r>
              <a:rPr lang="en-US" baseline="0" dirty="0" smtClean="0"/>
              <a:t> typically operate in this grey region, which is bounded to the right by the Greenwald density limit and above by the q=2 current limit.  Not shown is the runaway limit at low density.</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44</a:t>
            </a:fld>
            <a:endParaRPr lang="en-US"/>
          </a:p>
        </p:txBody>
      </p:sp>
    </p:spTree>
    <p:extLst>
      <p:ext uri="{BB962C8B-B14F-4D97-AF65-F5344CB8AC3E}">
        <p14:creationId xmlns:p14="http://schemas.microsoft.com/office/powerpoint/2010/main" val="3475871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CTH can operate beyond the Greenwald density limit. Plotted here is the density at the time of disruption for d</a:t>
            </a:r>
            <a:r>
              <a:rPr lang="en-US" dirty="0" smtClean="0"/>
              <a:t>ischarges that ended in a density limit disruption</a:t>
            </a:r>
            <a:r>
              <a:rPr lang="en-US" baseline="0" dirty="0" smtClean="0"/>
              <a:t>. This is what a typical density limit disruption looks like.  On top is a plot of the plasma current and below is a plot of the plasma density.  In the orange trace, the density was ramped up until the plasma disrupted.</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45</a:t>
            </a:fld>
            <a:endParaRPr lang="en-US"/>
          </a:p>
        </p:txBody>
      </p:sp>
    </p:spTree>
    <p:extLst>
      <p:ext uri="{BB962C8B-B14F-4D97-AF65-F5344CB8AC3E}">
        <p14:creationId xmlns:p14="http://schemas.microsoft.com/office/powerpoint/2010/main" val="3475871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Low-q</a:t>
            </a:r>
            <a:r>
              <a:rPr lang="en-US" baseline="0" dirty="0" smtClean="0"/>
              <a:t> disruptions can occur when CTH operates with an edge q less than 2.  In the top plot you can see the disruption in the trace of the plasma current.  Below that is plotted the value of the edge q as reconstructed with V3FIT.</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46</a:t>
            </a:fld>
            <a:endParaRPr lang="en-US"/>
          </a:p>
        </p:txBody>
      </p:sp>
    </p:spTree>
    <p:extLst>
      <p:ext uri="{BB962C8B-B14F-4D97-AF65-F5344CB8AC3E}">
        <p14:creationId xmlns:p14="http://schemas.microsoft.com/office/powerpoint/2010/main" val="3475871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if</a:t>
            </a:r>
            <a:r>
              <a:rPr lang="en-US" baseline="0" dirty="0" smtClean="0"/>
              <a:t> the vacuum transform is increased slightly, low-q discharges no longer disrupt, and CTH can </a:t>
            </a:r>
            <a:r>
              <a:rPr lang="en-US" baseline="0" smtClean="0"/>
              <a:t>operate beyond </a:t>
            </a:r>
            <a:r>
              <a:rPr lang="en-US" baseline="0" dirty="0" smtClean="0"/>
              <a:t>the q=2 limit disruption free.</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47</a:t>
            </a:fld>
            <a:endParaRPr lang="en-US"/>
          </a:p>
        </p:txBody>
      </p:sp>
    </p:spTree>
    <p:extLst>
      <p:ext uri="{BB962C8B-B14F-4D97-AF65-F5344CB8AC3E}">
        <p14:creationId xmlns:p14="http://schemas.microsoft.com/office/powerpoint/2010/main" val="34758718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CTH plasmas</a:t>
            </a:r>
            <a:r>
              <a:rPr lang="en-US" baseline="0" dirty="0" smtClean="0"/>
              <a:t> can be vertically unstable and if the vertical position is not controlled, plasmas can drift vertically causing a disruption.  The top plot is again the plasma current, and below that is plotted the plasma vertical position for plasma with varying levels of vertical instability.</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48</a:t>
            </a:fld>
            <a:endParaRPr lang="en-US"/>
          </a:p>
        </p:txBody>
      </p:sp>
    </p:spTree>
    <p:extLst>
      <p:ext uri="{BB962C8B-B14F-4D97-AF65-F5344CB8AC3E}">
        <p14:creationId xmlns:p14="http://schemas.microsoft.com/office/powerpoint/2010/main" val="34758718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outline for the rest</a:t>
            </a:r>
            <a:r>
              <a:rPr lang="en-US" baseline="0" dirty="0" smtClean="0"/>
              <a:t> of my talk.  I’ll first talk about the CTH device.  Then I’ll discuss our methods of 3D equilibrium reconstruction.  Then I will get into the main topic of disruption avoidance for three classes of disruptions seen in CTH.</a:t>
            </a:r>
          </a:p>
        </p:txBody>
      </p:sp>
      <p:sp>
        <p:nvSpPr>
          <p:cNvPr id="4" name="Slide Number Placeholder 3"/>
          <p:cNvSpPr>
            <a:spLocks noGrp="1"/>
          </p:cNvSpPr>
          <p:nvPr>
            <p:ph type="sldNum" sz="quarter" idx="10"/>
          </p:nvPr>
        </p:nvSpPr>
        <p:spPr/>
        <p:txBody>
          <a:bodyPr/>
          <a:lstStyle/>
          <a:p>
            <a:fld id="{EEAC7D09-75E0-5A47-8F4B-8CF52B8BC12D}" type="slidenum">
              <a:rPr lang="en-US" smtClean="0"/>
              <a:t>49</a:t>
            </a:fld>
            <a:endParaRPr lang="en-US"/>
          </a:p>
        </p:txBody>
      </p:sp>
    </p:spTree>
    <p:extLst>
      <p:ext uri="{BB962C8B-B14F-4D97-AF65-F5344CB8AC3E}">
        <p14:creationId xmlns:p14="http://schemas.microsoft.com/office/powerpoint/2010/main" val="402589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5</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CTH was designed to to have a flexible magnetic configuration as</a:t>
            </a:r>
            <a:r>
              <a:rPr lang="en-US" baseline="0" dirty="0" smtClean="0"/>
              <a:t> a low aspect ratio </a:t>
            </a:r>
            <a:r>
              <a:rPr lang="en-US" baseline="0" dirty="0" err="1" smtClean="0"/>
              <a:t>stellataror</a:t>
            </a:r>
            <a:r>
              <a:rPr lang="en-US" baseline="0" dirty="0" smtClean="0"/>
              <a:t>/</a:t>
            </a:r>
            <a:r>
              <a:rPr lang="en-US" baseline="0" dirty="0" err="1" smtClean="0"/>
              <a:t>tokamak</a:t>
            </a:r>
            <a:r>
              <a:rPr lang="en-US" baseline="0" dirty="0" smtClean="0"/>
              <a:t> hybrid, </a:t>
            </a:r>
            <a:r>
              <a:rPr lang="en-US" dirty="0" smtClean="0"/>
              <a:t>here</a:t>
            </a:r>
            <a:r>
              <a:rPr lang="en-US" baseline="0" dirty="0" smtClean="0"/>
              <a:t> are some basic CTH parameters.  The primary magnet is a continuously wound helical field coil shown in red, and together with </a:t>
            </a:r>
            <a:r>
              <a:rPr lang="en-US" baseline="0" dirty="0" err="1" smtClean="0"/>
              <a:t>toroidal</a:t>
            </a:r>
            <a:r>
              <a:rPr lang="en-US" baseline="0" dirty="0" smtClean="0"/>
              <a:t> field coils (shown in yellow), we can change the vacuum rotational transform.  This is a plot of the vacuum transform versus the normalized </a:t>
            </a:r>
            <a:r>
              <a:rPr lang="en-US" baseline="0" dirty="0" err="1" smtClean="0"/>
              <a:t>toroidal</a:t>
            </a:r>
            <a:r>
              <a:rPr lang="en-US" baseline="0" dirty="0" smtClean="0"/>
              <a:t> flux, which you can think of as a radial coordinate.  The profiles are pretty flat, and by adjusting the coil currents we can vary the rotational transform.</a:t>
            </a:r>
          </a:p>
        </p:txBody>
      </p:sp>
      <p:sp>
        <p:nvSpPr>
          <p:cNvPr id="4" name="Slide Number Placeholder 3"/>
          <p:cNvSpPr>
            <a:spLocks noGrp="1"/>
          </p:cNvSpPr>
          <p:nvPr>
            <p:ph type="sldNum" sz="quarter" idx="10"/>
          </p:nvPr>
        </p:nvSpPr>
        <p:spPr/>
        <p:txBody>
          <a:bodyPr/>
          <a:lstStyle/>
          <a:p>
            <a:fld id="{EEAC7D09-75E0-5A47-8F4B-8CF52B8BC12D}" type="slidenum">
              <a:rPr lang="en-US" smtClean="0"/>
              <a:t>50</a:t>
            </a:fld>
            <a:endParaRPr lang="en-US"/>
          </a:p>
        </p:txBody>
      </p:sp>
    </p:spTree>
    <p:extLst>
      <p:ext uri="{BB962C8B-B14F-4D97-AF65-F5344CB8AC3E}">
        <p14:creationId xmlns:p14="http://schemas.microsoft.com/office/powerpoint/2010/main" val="9450385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shaping vertical field coil, shown in purple, is used to vary the elongation of the plasma and the shear, which is shown in this plot of the vacuum rotational transform profile for different amounts of SVF current.</a:t>
            </a:r>
          </a:p>
        </p:txBody>
      </p:sp>
      <p:sp>
        <p:nvSpPr>
          <p:cNvPr id="4" name="Slide Number Placeholder 3"/>
          <p:cNvSpPr>
            <a:spLocks noGrp="1"/>
          </p:cNvSpPr>
          <p:nvPr>
            <p:ph type="sldNum" sz="quarter" idx="10"/>
          </p:nvPr>
        </p:nvSpPr>
        <p:spPr/>
        <p:txBody>
          <a:bodyPr/>
          <a:lstStyle/>
          <a:p>
            <a:fld id="{EEAC7D09-75E0-5A47-8F4B-8CF52B8BC12D}" type="slidenum">
              <a:rPr lang="en-US" smtClean="0"/>
              <a:t>51</a:t>
            </a:fld>
            <a:endParaRPr lang="en-US"/>
          </a:p>
        </p:txBody>
      </p:sp>
    </p:spTree>
    <p:extLst>
      <p:ext uri="{BB962C8B-B14F-4D97-AF65-F5344CB8AC3E}">
        <p14:creationId xmlns:p14="http://schemas.microsoft.com/office/powerpoint/2010/main" val="2497585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really makes this device a hybrid</a:t>
            </a:r>
            <a:r>
              <a:rPr lang="en-US" baseline="0" dirty="0" smtClean="0"/>
              <a:t> is the central solenoid, which is used to drive up to 80 kA of </a:t>
            </a:r>
            <a:r>
              <a:rPr lang="en-US" baseline="0" dirty="0" err="1" smtClean="0"/>
              <a:t>toroidal</a:t>
            </a:r>
            <a:r>
              <a:rPr lang="en-US" baseline="0" dirty="0" smtClean="0"/>
              <a:t> plasma current.  As you drive plasma current you add to the total transform.  The trace at the bottom of this plot is the </a:t>
            </a:r>
            <a:r>
              <a:rPr lang="en-US" b="1" baseline="0" dirty="0" smtClean="0"/>
              <a:t>vacuum</a:t>
            </a:r>
            <a:r>
              <a:rPr lang="en-US" baseline="0" dirty="0" smtClean="0"/>
              <a:t> transform that we started the discharge with, and at the top is the </a:t>
            </a:r>
            <a:r>
              <a:rPr lang="en-US" b="1" baseline="0" dirty="0" smtClean="0"/>
              <a:t>total </a:t>
            </a:r>
            <a:r>
              <a:rPr lang="en-US" baseline="0" dirty="0" smtClean="0"/>
              <a:t>transform with 48 kA of plasma current.</a:t>
            </a:r>
          </a:p>
        </p:txBody>
      </p:sp>
      <p:sp>
        <p:nvSpPr>
          <p:cNvPr id="4" name="Slide Number Placeholder 3"/>
          <p:cNvSpPr>
            <a:spLocks noGrp="1"/>
          </p:cNvSpPr>
          <p:nvPr>
            <p:ph type="sldNum" sz="quarter" idx="10"/>
          </p:nvPr>
        </p:nvSpPr>
        <p:spPr/>
        <p:txBody>
          <a:bodyPr/>
          <a:lstStyle/>
          <a:p>
            <a:fld id="{EEAC7D09-75E0-5A47-8F4B-8CF52B8BC12D}" type="slidenum">
              <a:rPr lang="en-US" smtClean="0"/>
              <a:t>52</a:t>
            </a:fld>
            <a:endParaRPr lang="en-US"/>
          </a:p>
        </p:txBody>
      </p:sp>
    </p:spTree>
    <p:extLst>
      <p:ext uri="{BB962C8B-B14F-4D97-AF65-F5344CB8AC3E}">
        <p14:creationId xmlns:p14="http://schemas.microsoft.com/office/powerpoint/2010/main" val="1322278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also a trim vertical field coil and a radial field</a:t>
            </a:r>
            <a:r>
              <a:rPr lang="en-US" baseline="0" dirty="0" smtClean="0"/>
              <a:t> coil which we use to position the plasma, and in particular we preprogram the radial field coil to keep the plasma vertically centered, although for the vertical stability experiments I’ll show you later, the radial field coil was intentionally disabled.</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53</a:t>
            </a:fld>
            <a:endParaRPr lang="en-US"/>
          </a:p>
        </p:txBody>
      </p:sp>
    </p:spTree>
    <p:extLst>
      <p:ext uri="{BB962C8B-B14F-4D97-AF65-F5344CB8AC3E}">
        <p14:creationId xmlns:p14="http://schemas.microsoft.com/office/powerpoint/2010/main" val="436218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 would like to talk about 3D equilibrium</a:t>
            </a:r>
            <a:r>
              <a:rPr lang="en-US" baseline="0" dirty="0" smtClean="0"/>
              <a:t> reconstruction because these techniques will be used throughout the remainder of the talk.</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54</a:t>
            </a:fld>
            <a:endParaRPr lang="en-US"/>
          </a:p>
        </p:txBody>
      </p:sp>
    </p:spTree>
    <p:extLst>
      <p:ext uri="{BB962C8B-B14F-4D97-AF65-F5344CB8AC3E}">
        <p14:creationId xmlns:p14="http://schemas.microsoft.com/office/powerpoint/2010/main" val="21989766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3D equilibrium reconstruction is an essential tool that we use to interpret </a:t>
            </a:r>
            <a:r>
              <a:rPr lang="en-US" dirty="0" smtClean="0"/>
              <a:t>CTH plasmas. CTH plasmas are highly</a:t>
            </a:r>
            <a:r>
              <a:rPr lang="en-US" baseline="0" dirty="0" smtClean="0"/>
              <a:t> 3 dimensional, and furthermore, unlike conventional low beta </a:t>
            </a:r>
            <a:r>
              <a:rPr lang="en-US" baseline="0" dirty="0" err="1" smtClean="0"/>
              <a:t>stellarators</a:t>
            </a:r>
            <a:r>
              <a:rPr lang="en-US" baseline="0" dirty="0" smtClean="0"/>
              <a:t>, the equilibrium is strongly modified by plasma current, which is illustrated here.  These figures are cross sections of reconstructed </a:t>
            </a:r>
            <a:r>
              <a:rPr lang="en-US" baseline="0" dirty="0" err="1" smtClean="0"/>
              <a:t>equilibria</a:t>
            </a:r>
            <a:r>
              <a:rPr lang="en-US" baseline="0" dirty="0" smtClean="0"/>
              <a:t> in the vacuum phase and the hybrid phase.  The flux surfaces are shown on the ends and example magnetic field lines are shown in white. The colors represent magnetic field strength with red high and blue low.</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V3FIT code, which uses</a:t>
            </a:r>
            <a:r>
              <a:rPr lang="en-US" baseline="0" dirty="0" smtClean="0"/>
              <a:t> VMEC as its 3D equilibrium solver, is used to reconstruct CTH </a:t>
            </a:r>
            <a:r>
              <a:rPr lang="en-US" baseline="0" dirty="0" err="1" smtClean="0"/>
              <a:t>equilibria</a:t>
            </a:r>
            <a:r>
              <a:rPr lang="en-US" baseline="0" dirty="0" smtClean="0"/>
              <a:t>.  Its goal is to find the MHD equilibrium that is most consistent with experimental measurement.  For reconstructions done in this talk, over 40 external magnetic diagnostics are used as input. Using external magnetics alone as input, these reconstructions provide accurate information on the plasma shape (such as the elongation), the </a:t>
            </a:r>
            <a:r>
              <a:rPr lang="en-US" baseline="0" dirty="0" err="1" smtClean="0"/>
              <a:t>toroidal</a:t>
            </a:r>
            <a:r>
              <a:rPr lang="en-US" baseline="0" dirty="0" smtClean="0"/>
              <a:t> flux enclosed within the last closed flux surface, and the rotational transform near the edge.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include full and segmented </a:t>
            </a:r>
            <a:r>
              <a:rPr lang="en-US" baseline="0" dirty="0" err="1" smtClean="0"/>
              <a:t>Rogowski</a:t>
            </a:r>
            <a:r>
              <a:rPr lang="en-US" baseline="0" dirty="0" smtClean="0"/>
              <a:t> coils, saddle coils and integrated magnetic pickup coils. </a:t>
            </a:r>
          </a:p>
        </p:txBody>
      </p:sp>
      <p:sp>
        <p:nvSpPr>
          <p:cNvPr id="4" name="Slide Number Placeholder 3"/>
          <p:cNvSpPr>
            <a:spLocks noGrp="1"/>
          </p:cNvSpPr>
          <p:nvPr>
            <p:ph type="sldNum" sz="quarter" idx="10"/>
          </p:nvPr>
        </p:nvSpPr>
        <p:spPr/>
        <p:txBody>
          <a:bodyPr/>
          <a:lstStyle/>
          <a:p>
            <a:fld id="{EEAC7D09-75E0-5A47-8F4B-8CF52B8BC12D}" type="slidenum">
              <a:rPr lang="en-US" smtClean="0"/>
              <a:t>55</a:t>
            </a:fld>
            <a:endParaRPr lang="en-US"/>
          </a:p>
        </p:txBody>
      </p:sp>
    </p:spTree>
    <p:extLst>
      <p:ext uri="{BB962C8B-B14F-4D97-AF65-F5344CB8AC3E}">
        <p14:creationId xmlns:p14="http://schemas.microsoft.com/office/powerpoint/2010/main" val="3542718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move to the main results of the talk, I’ll start with a discussion of </a:t>
            </a:r>
            <a:r>
              <a:rPr lang="en-US" baseline="0" dirty="0" smtClean="0"/>
              <a:t>density limit disruptions</a:t>
            </a:r>
            <a:endParaRPr lang="en-US" dirty="0" smtClean="0"/>
          </a:p>
        </p:txBody>
      </p:sp>
      <p:sp>
        <p:nvSpPr>
          <p:cNvPr id="4" name="Slide Number Placeholder 3"/>
          <p:cNvSpPr>
            <a:spLocks noGrp="1"/>
          </p:cNvSpPr>
          <p:nvPr>
            <p:ph type="sldNum" sz="quarter" idx="10"/>
          </p:nvPr>
        </p:nvSpPr>
        <p:spPr/>
        <p:txBody>
          <a:bodyPr/>
          <a:lstStyle/>
          <a:p>
            <a:fld id="{EEAC7D09-75E0-5A47-8F4B-8CF52B8BC12D}" type="slidenum">
              <a:rPr lang="en-US" smtClean="0"/>
              <a:t>56</a:t>
            </a:fld>
            <a:endParaRPr lang="en-US"/>
          </a:p>
        </p:txBody>
      </p:sp>
    </p:spTree>
    <p:extLst>
      <p:ext uri="{BB962C8B-B14F-4D97-AF65-F5344CB8AC3E}">
        <p14:creationId xmlns:p14="http://schemas.microsoft.com/office/powerpoint/2010/main" val="533940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Density limit disruptions can be triggered on CTH by ramping the density using fueling</a:t>
            </a:r>
            <a:r>
              <a:rPr lang="en-US" baseline="0" dirty="0" smtClean="0"/>
              <a:t> from the edge.  Here are two discharges with similar low vacuum transform of 0.05.  For the black non-disrupting discharge, we kept the density constant and at a low value.  For the blue discharge, we ramped the density up until we got a disruption.  The phenomenology of these terminations are similar to </a:t>
            </a:r>
            <a:r>
              <a:rPr lang="en-US" baseline="0" dirty="0" err="1" smtClean="0"/>
              <a:t>tokamak</a:t>
            </a:r>
            <a:r>
              <a:rPr lang="en-US" baseline="0" dirty="0" smtClean="0"/>
              <a:t> disruptions.  There is a negative loop voltage spike coincident with a plasma current followed by a rapid decay of the plasma current.  Before the disruption, there is a strong coherent MHD precursor.</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57</a:t>
            </a:fld>
            <a:endParaRPr lang="en-US"/>
          </a:p>
        </p:txBody>
      </p:sp>
    </p:spTree>
    <p:extLst>
      <p:ext uri="{BB962C8B-B14F-4D97-AF65-F5344CB8AC3E}">
        <p14:creationId xmlns:p14="http://schemas.microsoft.com/office/powerpoint/2010/main" val="3052317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closer</a:t>
            </a:r>
            <a:r>
              <a:rPr lang="en-US" baseline="0" dirty="0" smtClean="0"/>
              <a:t> look at the density limit precursor.  At the top is the plasma current showing the spike, next is the loop voltage which shows the negative spike, and in the last figure is the signal from a B-dot pickup coil, very clearly shows an oscillation growing to large amplitude prior to the disruption.</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58</a:t>
            </a:fld>
            <a:endParaRPr lang="en-US"/>
          </a:p>
        </p:txBody>
      </p:sp>
    </p:spTree>
    <p:extLst>
      <p:ext uri="{BB962C8B-B14F-4D97-AF65-F5344CB8AC3E}">
        <p14:creationId xmlns:p14="http://schemas.microsoft.com/office/powerpoint/2010/main" val="2098976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a:t>
            </a:r>
            <a:r>
              <a:rPr lang="en-US" baseline="0" dirty="0" smtClean="0"/>
              <a:t> see strong oscillations grow up in the plasma density as shown in the top plot.  The </a:t>
            </a:r>
            <a:r>
              <a:rPr lang="en-US" baseline="0" dirty="0" err="1" smtClean="0"/>
              <a:t>sawtooth</a:t>
            </a:r>
            <a:r>
              <a:rPr lang="en-US" baseline="0" dirty="0" smtClean="0"/>
              <a:t> oscillations in the SXR signal turn into sinusoidal oscillations.  But </a:t>
            </a:r>
            <a:r>
              <a:rPr lang="en-US" dirty="0" smtClean="0"/>
              <a:t>we don’t see strong oscillations in the </a:t>
            </a:r>
            <a:r>
              <a:rPr lang="en-US" dirty="0" err="1" smtClean="0"/>
              <a:t>H_alpha</a:t>
            </a:r>
            <a:r>
              <a:rPr lang="en-US" dirty="0" smtClean="0"/>
              <a:t> signal which</a:t>
            </a:r>
            <a:r>
              <a:rPr lang="en-US" baseline="0" dirty="0" smtClean="0"/>
              <a:t> indicates that this is an internal mode.</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59</a:t>
            </a:fld>
            <a:endParaRPr lang="en-US"/>
          </a:p>
        </p:txBody>
      </p:sp>
    </p:spTree>
    <p:extLst>
      <p:ext uri="{BB962C8B-B14F-4D97-AF65-F5344CB8AC3E}">
        <p14:creationId xmlns:p14="http://schemas.microsoft.com/office/powerpoint/2010/main" val="380691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6</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contour plots of</a:t>
            </a:r>
            <a:r>
              <a:rPr lang="en-US" baseline="0" dirty="0" smtClean="0"/>
              <a:t> the magnetic fluctuations leading up to the disruption.  The top plot is data from a </a:t>
            </a:r>
            <a:r>
              <a:rPr lang="en-US" b="1" baseline="0" dirty="0" err="1" smtClean="0"/>
              <a:t>poloidal</a:t>
            </a:r>
            <a:r>
              <a:rPr lang="en-US" baseline="0" dirty="0" smtClean="0"/>
              <a:t> array of </a:t>
            </a:r>
            <a:r>
              <a:rPr lang="en-US" baseline="0" dirty="0" err="1" smtClean="0"/>
              <a:t>poloidal</a:t>
            </a:r>
            <a:r>
              <a:rPr lang="en-US" baseline="0" dirty="0" smtClean="0"/>
              <a:t> field pickup coils, the y axis is </a:t>
            </a:r>
            <a:r>
              <a:rPr lang="en-US" baseline="0" dirty="0" err="1" smtClean="0"/>
              <a:t>poloidal</a:t>
            </a:r>
            <a:r>
              <a:rPr lang="en-US" baseline="0" dirty="0" smtClean="0"/>
              <a:t> angle, and the colors represents field strength.  The bottom plot is data from a </a:t>
            </a:r>
            <a:r>
              <a:rPr lang="en-US" b="1" baseline="0" dirty="0" err="1" smtClean="0"/>
              <a:t>toroidal</a:t>
            </a:r>
            <a:r>
              <a:rPr lang="en-US" baseline="0" dirty="0" smtClean="0"/>
              <a:t> array.  The data shows a clear m=2, n=1 structure to the mode which locks prior to disruption.</a:t>
            </a:r>
          </a:p>
        </p:txBody>
      </p:sp>
      <p:sp>
        <p:nvSpPr>
          <p:cNvPr id="4" name="Slide Number Placeholder 3"/>
          <p:cNvSpPr>
            <a:spLocks noGrp="1"/>
          </p:cNvSpPr>
          <p:nvPr>
            <p:ph type="sldNum" sz="quarter" idx="10"/>
          </p:nvPr>
        </p:nvSpPr>
        <p:spPr/>
        <p:txBody>
          <a:bodyPr/>
          <a:lstStyle/>
          <a:p>
            <a:fld id="{EEAC7D09-75E0-5A47-8F4B-8CF52B8BC12D}" type="slidenum">
              <a:rPr lang="en-US" smtClean="0"/>
              <a:t>60</a:t>
            </a:fld>
            <a:endParaRPr lang="en-US"/>
          </a:p>
        </p:txBody>
      </p:sp>
    </p:spTree>
    <p:extLst>
      <p:ext uri="{BB962C8B-B14F-4D97-AF65-F5344CB8AC3E}">
        <p14:creationId xmlns:p14="http://schemas.microsoft.com/office/powerpoint/2010/main" val="30123331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plot of density limit</a:t>
            </a:r>
            <a:r>
              <a:rPr lang="en-US" baseline="0" dirty="0" smtClean="0"/>
              <a:t> disruptions.  Plotted is the density at disruption versus the current just prior to disruption.  In the orange squares, are disrupting discharges with a vacuum transform of .04-.05.  The density at disruption follows the trend of Greenwald limiting behavior in that it scales with the plasma current.  However, there is an additional dependence on the applied level of vacuum transform.  The black points are disrupting discharges with a vacuum transform of .1-.12.  When we increase the vacuum transform, the slope of the relationship increases.  In other words, for a given current, we can achieve higher density with the addition of vacuum transform.</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61</a:t>
            </a:fld>
            <a:endParaRPr lang="en-US"/>
          </a:p>
        </p:txBody>
      </p:sp>
    </p:spTree>
    <p:extLst>
      <p:ext uri="{BB962C8B-B14F-4D97-AF65-F5344CB8AC3E}">
        <p14:creationId xmlns:p14="http://schemas.microsoft.com/office/powerpoint/2010/main" val="11827466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 plot of density-limit disruptions.  On the y-axis is the line-averaged density normalized to the empirical Greenwald density limit for </a:t>
            </a:r>
            <a:r>
              <a:rPr lang="en-US" baseline="0" dirty="0" err="1" smtClean="0"/>
              <a:t>tokamaks</a:t>
            </a:r>
            <a:r>
              <a:rPr lang="en-US" baseline="0" dirty="0" smtClean="0"/>
              <a:t>.  On the x-axis is the vacuum transform.  The results show reasonable agreement near the </a:t>
            </a:r>
            <a:r>
              <a:rPr lang="en-US" baseline="0" dirty="0" err="1" smtClean="0"/>
              <a:t>tokamak</a:t>
            </a:r>
            <a:r>
              <a:rPr lang="en-US" baseline="0" dirty="0" smtClean="0"/>
              <a:t> limit of zero vacuum transform, but as the vacuum transform is increased we observe an increase in the disruptive density limit by up to a factor of 3 over the range of vacuum transforms that we’ve applied. However, we have not found a threshold value of vacuum transform that eliminates these disruptions.</a:t>
            </a:r>
          </a:p>
          <a:p>
            <a:endParaRPr lang="en-US" baseline="0" dirty="0" smtClean="0"/>
          </a:p>
          <a:p>
            <a:r>
              <a:rPr lang="en-US" baseline="0" dirty="0" smtClean="0"/>
              <a:t>------------------------------------</a:t>
            </a:r>
          </a:p>
          <a:p>
            <a:r>
              <a:rPr lang="en-US" dirty="0" smtClean="0"/>
              <a:t>Points to keep in mind,</a:t>
            </a:r>
            <a:r>
              <a:rPr lang="en-US" baseline="0" dirty="0" smtClean="0"/>
              <a:t> but not say:</a:t>
            </a:r>
          </a:p>
          <a:p>
            <a:r>
              <a:rPr lang="en-US" baseline="0" dirty="0" smtClean="0"/>
              <a:t>Value of ‘</a:t>
            </a:r>
            <a:r>
              <a:rPr lang="en-US" i="1" baseline="0" dirty="0" smtClean="0"/>
              <a:t>a</a:t>
            </a:r>
            <a:r>
              <a:rPr lang="en-US" baseline="0" dirty="0" smtClean="0"/>
              <a:t>’ taken from horizontal radius in symmetry plane.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Experimentally, we find that the we can achieve similar density w/o disruption at lower plasma current when the vacuum transform as raised.</a:t>
            </a:r>
          </a:p>
          <a:p>
            <a:r>
              <a:rPr lang="en-US" baseline="0" dirty="0" smtClean="0"/>
              <a:t>Discharges at high transform tend to have lower current for given </a:t>
            </a:r>
            <a:r>
              <a:rPr lang="en-US" baseline="0" dirty="0" err="1" smtClean="0"/>
              <a:t>ohmic</a:t>
            </a:r>
            <a:r>
              <a:rPr lang="en-US" baseline="0" dirty="0" smtClean="0"/>
              <a:t> drive (not sure why, maybe plasma size).</a:t>
            </a:r>
          </a:p>
          <a:p>
            <a:r>
              <a:rPr lang="en-US" baseline="0" dirty="0" smtClean="0"/>
              <a:t>Difficult to distinguish from SUDO </a:t>
            </a:r>
            <a:r>
              <a:rPr lang="en-US" baseline="0" dirty="0" err="1" smtClean="0"/>
              <a:t>stellarator</a:t>
            </a:r>
            <a:r>
              <a:rPr lang="en-US" baseline="0" dirty="0" smtClean="0"/>
              <a:t> density limit because all input power to CTH is </a:t>
            </a:r>
            <a:r>
              <a:rPr lang="en-US" baseline="0" dirty="0" err="1" smtClean="0"/>
              <a:t>ohmic</a:t>
            </a:r>
            <a:r>
              <a:rPr lang="en-US" baseline="0" dirty="0" smtClean="0"/>
              <a:t>.  That is, results are NOT clearly DISTINGUISHABLE from SUDO density limit for </a:t>
            </a:r>
            <a:r>
              <a:rPr lang="en-US" baseline="0" dirty="0" err="1" smtClean="0"/>
              <a:t>stellarators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62</a:t>
            </a:fld>
            <a:endParaRPr lang="en-US"/>
          </a:p>
        </p:txBody>
      </p:sp>
    </p:spTree>
    <p:extLst>
      <p:ext uri="{BB962C8B-B14F-4D97-AF65-F5344CB8AC3E}">
        <p14:creationId xmlns:p14="http://schemas.microsoft.com/office/powerpoint/2010/main" val="633142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I would like to move on to my second</a:t>
            </a:r>
            <a:r>
              <a:rPr lang="en-US" baseline="0" dirty="0" smtClean="0"/>
              <a:t> major topic, </a:t>
            </a:r>
            <a:r>
              <a:rPr lang="en-US" dirty="0" smtClean="0"/>
              <a:t>low q disruptions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EEAC7D09-75E0-5A47-8F4B-8CF52B8BC12D}" type="slidenum">
              <a:rPr lang="en-US" smtClean="0"/>
              <a:t>63</a:t>
            </a:fld>
            <a:endParaRPr lang="en-US"/>
          </a:p>
        </p:txBody>
      </p:sp>
    </p:spTree>
    <p:extLst>
      <p:ext uri="{BB962C8B-B14F-4D97-AF65-F5344CB8AC3E}">
        <p14:creationId xmlns:p14="http://schemas.microsoft.com/office/powerpoint/2010/main" val="989108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observe low q disruptions of high current plasmas with an edge q below 2 and a low initial vacuum transform.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is an example where the initial vacuum transform was .02 (or equivalently</a:t>
            </a:r>
            <a:r>
              <a:rPr lang="en-US" sz="1200" kern="1200" baseline="0" dirty="0" smtClean="0">
                <a:solidFill>
                  <a:schemeClr val="tx1"/>
                </a:solidFill>
                <a:latin typeface="+mn-lt"/>
                <a:ea typeface="+mn-ea"/>
                <a:cs typeface="+mn-cs"/>
              </a:rPr>
              <a:t> a vacuum q of 50)</a:t>
            </a:r>
            <a:r>
              <a:rPr lang="en-US" sz="1200" kern="1200" dirty="0" smtClean="0">
                <a:solidFill>
                  <a:schemeClr val="tx1"/>
                </a:solidFill>
                <a:latin typeface="+mn-lt"/>
                <a:ea typeface="+mn-ea"/>
                <a:cs typeface="+mn-cs"/>
              </a:rPr>
              <a:t>, and you see the disruption here in the plasma current trace.</a:t>
            </a:r>
            <a:r>
              <a:rPr lang="en-US" sz="1200"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The next plot </a:t>
            </a:r>
            <a:r>
              <a:rPr lang="en-US" sz="1200" kern="1200" dirty="0" smtClean="0">
                <a:solidFill>
                  <a:schemeClr val="tx1"/>
                </a:solidFill>
                <a:latin typeface="+mn-lt"/>
                <a:ea typeface="+mn-ea"/>
                <a:cs typeface="+mn-cs"/>
              </a:rPr>
              <a:t>is the value of q at the edge and it drops below 2 well before the disruption.</a:t>
            </a:r>
            <a:r>
              <a:rPr lang="en-US" sz="1200"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Throughout the discharge</a:t>
            </a:r>
            <a:r>
              <a:rPr lang="en-US" sz="1200" kern="1200" dirty="0" smtClean="0">
                <a:solidFill>
                  <a:schemeClr val="tx1"/>
                </a:solidFill>
                <a:latin typeface="+mn-lt"/>
                <a:ea typeface="+mn-ea"/>
                <a:cs typeface="+mn-cs"/>
              </a:rPr>
              <a:t>, we observe bursts of magnetic fluctuations which are picked up by </a:t>
            </a:r>
            <a:r>
              <a:rPr lang="en-US" sz="1200" kern="1200" dirty="0" err="1" smtClean="0">
                <a:solidFill>
                  <a:schemeClr val="tx1"/>
                </a:solidFill>
                <a:latin typeface="+mn-lt"/>
                <a:ea typeface="+mn-ea"/>
                <a:cs typeface="+mn-cs"/>
              </a:rPr>
              <a:t>poloidal</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toroidal</a:t>
            </a:r>
            <a:r>
              <a:rPr lang="en-US" sz="1200" kern="1200" dirty="0" smtClean="0">
                <a:solidFill>
                  <a:schemeClr val="tx1"/>
                </a:solidFill>
                <a:latin typeface="+mn-lt"/>
                <a:ea typeface="+mn-ea"/>
                <a:cs typeface="+mn-cs"/>
              </a:rPr>
              <a:t> detector arrays.  </a:t>
            </a:r>
            <a:r>
              <a:rPr lang="en-US" sz="1200" b="1" kern="1200" dirty="0" smtClean="0">
                <a:solidFill>
                  <a:schemeClr val="tx1"/>
                </a:solidFill>
                <a:latin typeface="+mn-lt"/>
                <a:ea typeface="+mn-ea"/>
                <a:cs typeface="+mn-cs"/>
              </a:rPr>
              <a:t>The third plot </a:t>
            </a:r>
            <a:r>
              <a:rPr lang="en-US" sz="1200" kern="1200" dirty="0" smtClean="0">
                <a:solidFill>
                  <a:schemeClr val="tx1"/>
                </a:solidFill>
                <a:latin typeface="+mn-lt"/>
                <a:ea typeface="+mn-ea"/>
                <a:cs typeface="+mn-cs"/>
              </a:rPr>
              <a:t>is the B-dot signal from one such pickup coil.</a:t>
            </a:r>
            <a:r>
              <a:rPr lang="en-US" sz="1200"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And as opposed </a:t>
            </a:r>
            <a:r>
              <a:rPr lang="en-US" sz="1200" kern="1200" dirty="0" smtClean="0">
                <a:solidFill>
                  <a:schemeClr val="tx1"/>
                </a:solidFill>
                <a:latin typeface="+mn-lt"/>
                <a:ea typeface="+mn-ea"/>
                <a:cs typeface="+mn-cs"/>
              </a:rPr>
              <a:t>to the density limit experiments, in these discharges the density is kept low and roughly constant.</a:t>
            </a:r>
            <a:endParaRPr lang="en-US" sz="1200" dirty="0"/>
          </a:p>
        </p:txBody>
      </p:sp>
      <p:sp>
        <p:nvSpPr>
          <p:cNvPr id="4" name="Slide Number Placeholder 3"/>
          <p:cNvSpPr>
            <a:spLocks noGrp="1"/>
          </p:cNvSpPr>
          <p:nvPr>
            <p:ph type="sldNum" sz="quarter" idx="10"/>
          </p:nvPr>
        </p:nvSpPr>
        <p:spPr/>
        <p:txBody>
          <a:bodyPr/>
          <a:lstStyle/>
          <a:p>
            <a:fld id="{EEAC7D09-75E0-5A47-8F4B-8CF52B8BC12D}" type="slidenum">
              <a:rPr lang="en-US" smtClean="0"/>
              <a:t>64</a:t>
            </a:fld>
            <a:endParaRPr lang="en-US"/>
          </a:p>
        </p:txBody>
      </p:sp>
    </p:spTree>
    <p:extLst>
      <p:ext uri="{BB962C8B-B14F-4D97-AF65-F5344CB8AC3E}">
        <p14:creationId xmlns:p14="http://schemas.microsoft.com/office/powerpoint/2010/main" val="1074733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Hesitations in the current rise occur</a:t>
            </a:r>
            <a:r>
              <a:rPr lang="en-US" baseline="0" dirty="0" smtClean="0"/>
              <a:t> as resonant surfaces move through the plasma edge.  The first burst of magnetic fluctuations corresponds to when the q=4 surface exits the plasma edge.  This is a contour plot of the magnetic fluctuations picked up by </a:t>
            </a:r>
            <a:r>
              <a:rPr lang="en-US" baseline="0" dirty="0" err="1" smtClean="0"/>
              <a:t>poloidal</a:t>
            </a:r>
            <a:r>
              <a:rPr lang="en-US" baseline="0" dirty="0" smtClean="0"/>
              <a:t> and </a:t>
            </a:r>
            <a:r>
              <a:rPr lang="en-US" baseline="0" dirty="0" err="1" smtClean="0"/>
              <a:t>toroidal</a:t>
            </a:r>
            <a:r>
              <a:rPr lang="en-US" baseline="0" dirty="0" smtClean="0"/>
              <a:t> arrays of pickup coils of the time window indicated in with this grey vertical bar. During this time the mode has a clear m=4, n=1 structure.</a:t>
            </a:r>
          </a:p>
        </p:txBody>
      </p:sp>
      <p:sp>
        <p:nvSpPr>
          <p:cNvPr id="4" name="Slide Number Placeholder 3"/>
          <p:cNvSpPr>
            <a:spLocks noGrp="1"/>
          </p:cNvSpPr>
          <p:nvPr>
            <p:ph type="sldNum" sz="quarter" idx="10"/>
          </p:nvPr>
        </p:nvSpPr>
        <p:spPr/>
        <p:txBody>
          <a:bodyPr/>
          <a:lstStyle/>
          <a:p>
            <a:fld id="{EEAC7D09-75E0-5A47-8F4B-8CF52B8BC12D}" type="slidenum">
              <a:rPr lang="en-US" smtClean="0"/>
              <a:t>65</a:t>
            </a:fld>
            <a:endParaRPr lang="en-US"/>
          </a:p>
        </p:txBody>
      </p:sp>
    </p:spTree>
    <p:extLst>
      <p:ext uri="{BB962C8B-B14F-4D97-AF65-F5344CB8AC3E}">
        <p14:creationId xmlns:p14="http://schemas.microsoft.com/office/powerpoint/2010/main" val="10747336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Later during the current rise, there is another prominent</a:t>
            </a:r>
            <a:r>
              <a:rPr lang="en-US" baseline="0" dirty="0" smtClean="0"/>
              <a:t> hesitation as the q=3 surface exits the plasma.  The magnetic fluctuations during this time show a clear m=3, n=1 structure. This mode isn’t always so prominent, but its amplitude doesn’t seem to affect the disruption dynamics at the end.</a:t>
            </a:r>
          </a:p>
        </p:txBody>
      </p:sp>
      <p:sp>
        <p:nvSpPr>
          <p:cNvPr id="4" name="Slide Number Placeholder 3"/>
          <p:cNvSpPr>
            <a:spLocks noGrp="1"/>
          </p:cNvSpPr>
          <p:nvPr>
            <p:ph type="sldNum" sz="quarter" idx="10"/>
          </p:nvPr>
        </p:nvSpPr>
        <p:spPr/>
        <p:txBody>
          <a:bodyPr/>
          <a:lstStyle/>
          <a:p>
            <a:fld id="{EEAC7D09-75E0-5A47-8F4B-8CF52B8BC12D}" type="slidenum">
              <a:rPr lang="en-US" smtClean="0"/>
              <a:t>66</a:t>
            </a:fld>
            <a:endParaRPr lang="en-US"/>
          </a:p>
        </p:txBody>
      </p:sp>
    </p:spTree>
    <p:extLst>
      <p:ext uri="{BB962C8B-B14F-4D97-AF65-F5344CB8AC3E}">
        <p14:creationId xmlns:p14="http://schemas.microsoft.com/office/powerpoint/2010/main" val="10747336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shot continues on,</a:t>
            </a:r>
            <a:r>
              <a:rPr lang="en-US" baseline="0" dirty="0" smtClean="0"/>
              <a:t> the current begins rising again, and the q=2 surface moves out to the edge of the plasma and goes out into the vacuum. </a:t>
            </a:r>
            <a:r>
              <a:rPr lang="en-US" dirty="0" smtClean="0"/>
              <a:t>It is interesting that there is a minimal amount of m=2 n=1 activity as the q=2 surface approaches</a:t>
            </a:r>
            <a:r>
              <a:rPr lang="en-US" baseline="0" dirty="0" smtClean="0"/>
              <a:t> the edge of the plasma and moves out into the vacuum. Doesn’t seem implicated in the disruption.</a:t>
            </a:r>
          </a:p>
        </p:txBody>
      </p:sp>
      <p:sp>
        <p:nvSpPr>
          <p:cNvPr id="4" name="Slide Number Placeholder 3"/>
          <p:cNvSpPr>
            <a:spLocks noGrp="1"/>
          </p:cNvSpPr>
          <p:nvPr>
            <p:ph type="sldNum" sz="quarter" idx="10"/>
          </p:nvPr>
        </p:nvSpPr>
        <p:spPr/>
        <p:txBody>
          <a:bodyPr/>
          <a:lstStyle/>
          <a:p>
            <a:fld id="{EEAC7D09-75E0-5A47-8F4B-8CF52B8BC12D}" type="slidenum">
              <a:rPr lang="en-US" smtClean="0"/>
              <a:t>67</a:t>
            </a:fld>
            <a:endParaRPr lang="en-US"/>
          </a:p>
        </p:txBody>
      </p:sp>
    </p:spTree>
    <p:extLst>
      <p:ext uri="{BB962C8B-B14F-4D97-AF65-F5344CB8AC3E}">
        <p14:creationId xmlns:p14="http://schemas.microsoft.com/office/powerpoint/2010/main" val="10747336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this point a</a:t>
            </a:r>
            <a:r>
              <a:rPr lang="en-US" sz="1200" kern="1200" baseline="0" dirty="0" smtClean="0">
                <a:solidFill>
                  <a:schemeClr val="tx1"/>
                </a:solidFill>
                <a:latin typeface="+mn-lt"/>
                <a:ea typeface="+mn-ea"/>
                <a:cs typeface="+mn-cs"/>
              </a:rPr>
              <a:t> 3/2 mode shows up.  </a:t>
            </a:r>
            <a:r>
              <a:rPr lang="en-US" sz="1200" kern="1200" dirty="0" smtClean="0">
                <a:solidFill>
                  <a:schemeClr val="tx1"/>
                </a:solidFill>
                <a:latin typeface="+mn-lt"/>
                <a:ea typeface="+mn-ea"/>
                <a:cs typeface="+mn-cs"/>
              </a:rPr>
              <a:t>The 3/2 mode, however, does grow to large amplitude prior to the disruption, and since the value of q at the edge stays above 3/2, the 3/2 resonant surface is just inside the plasma.</a:t>
            </a:r>
            <a:endParaRPr lang="en-US" sz="1200" dirty="0" smtClean="0"/>
          </a:p>
        </p:txBody>
      </p:sp>
      <p:sp>
        <p:nvSpPr>
          <p:cNvPr id="4" name="Slide Number Placeholder 3"/>
          <p:cNvSpPr>
            <a:spLocks noGrp="1"/>
          </p:cNvSpPr>
          <p:nvPr>
            <p:ph type="sldNum" sz="quarter" idx="10"/>
          </p:nvPr>
        </p:nvSpPr>
        <p:spPr/>
        <p:txBody>
          <a:bodyPr/>
          <a:lstStyle/>
          <a:p>
            <a:fld id="{EEAC7D09-75E0-5A47-8F4B-8CF52B8BC12D}" type="slidenum">
              <a:rPr lang="en-US" smtClean="0"/>
              <a:t>68</a:t>
            </a:fld>
            <a:endParaRPr lang="en-US"/>
          </a:p>
        </p:txBody>
      </p:sp>
    </p:spTree>
    <p:extLst>
      <p:ext uri="{BB962C8B-B14F-4D97-AF65-F5344CB8AC3E}">
        <p14:creationId xmlns:p14="http://schemas.microsoft.com/office/powerpoint/2010/main" val="10747336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a:t>
            </a:r>
            <a:r>
              <a:rPr lang="en-US" sz="1200" kern="1200" baseline="0" dirty="0" smtClean="0">
                <a:solidFill>
                  <a:schemeClr val="tx1"/>
                </a:solidFill>
                <a:latin typeface="+mn-lt"/>
                <a:ea typeface="+mn-ea"/>
                <a:cs typeface="+mn-cs"/>
              </a:rPr>
              <a:t>e have taken a large ensemble of low-q discharges where we have varied the amount of vacuum transform while keeping the total transform approximately constant.  This is a plot of q at the edge versus vacuum transform for the ensemble, notice that the y-axis goes from 2.5 to 1.0.  On the right hand side the total transform (which is just one over q) is indicated for reference.  What we observe, is that as the vacuum transform is increased, the likelihood for the discharge to disrupt decreases, and if the vacuum transform is raised above about .07, these disruptions cease to occur.</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AC7D09-75E0-5A47-8F4B-8CF52B8BC12D}" type="slidenum">
              <a:rPr lang="en-US" smtClean="0"/>
              <a:t>69</a:t>
            </a:fld>
            <a:endParaRPr lang="en-US"/>
          </a:p>
        </p:txBody>
      </p:sp>
    </p:spTree>
    <p:extLst>
      <p:ext uri="{BB962C8B-B14F-4D97-AF65-F5344CB8AC3E}">
        <p14:creationId xmlns:p14="http://schemas.microsoft.com/office/powerpoint/2010/main" val="169998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7</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same data</a:t>
            </a:r>
            <a:r>
              <a:rPr lang="en-US" sz="1200" kern="1200" baseline="0" dirty="0" smtClean="0">
                <a:solidFill>
                  <a:schemeClr val="tx1"/>
                </a:solidFill>
                <a:latin typeface="+mn-lt"/>
                <a:ea typeface="+mn-ea"/>
                <a:cs typeface="+mn-cs"/>
              </a:rPr>
              <a:t> can be plotted as a histogram with number of shots on the y-axis and vacuum transform on the x-axis.  This shows that the fraction of disrupting discharges decreases as the vacuum transform is increased. </a:t>
            </a:r>
            <a:r>
              <a:rPr lang="en-US" sz="1200" kern="1200" dirty="0" smtClean="0">
                <a:solidFill>
                  <a:schemeClr val="tx1"/>
                </a:solidFill>
                <a:latin typeface="+mn-lt"/>
                <a:ea typeface="+mn-ea"/>
                <a:cs typeface="+mn-cs"/>
              </a:rPr>
              <a:t>The amount of vacuum transform added is actually quite modest,</a:t>
            </a:r>
            <a:r>
              <a:rPr lang="en-US" sz="1200" kern="1200" baseline="0" dirty="0" smtClean="0">
                <a:solidFill>
                  <a:schemeClr val="tx1"/>
                </a:solidFill>
                <a:latin typeface="+mn-lt"/>
                <a:ea typeface="+mn-ea"/>
                <a:cs typeface="+mn-cs"/>
              </a:rPr>
              <a:t> .07 an order of magnitude less than the total transform.</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EAC7D09-75E0-5A47-8F4B-8CF52B8BC12D}" type="slidenum">
              <a:rPr lang="en-US" smtClean="0"/>
              <a:t>70</a:t>
            </a:fld>
            <a:endParaRPr lang="en-US"/>
          </a:p>
        </p:txBody>
      </p:sp>
    </p:spTree>
    <p:extLst>
      <p:ext uri="{BB962C8B-B14F-4D97-AF65-F5344CB8AC3E}">
        <p14:creationId xmlns:p14="http://schemas.microsoft.com/office/powerpoint/2010/main" val="16999879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A possible explanation i</a:t>
            </a:r>
            <a:r>
              <a:rPr lang="en-US" sz="1200" kern="1200" dirty="0" smtClean="0">
                <a:solidFill>
                  <a:schemeClr val="tx1"/>
                </a:solidFill>
                <a:latin typeface="+mn-lt"/>
                <a:ea typeface="+mn-ea"/>
                <a:cs typeface="+mn-cs"/>
              </a:rPr>
              <a:t>s that the</a:t>
            </a:r>
            <a:r>
              <a:rPr lang="en-US" sz="1200" kern="1200" baseline="0" dirty="0" smtClean="0">
                <a:solidFill>
                  <a:schemeClr val="tx1"/>
                </a:solidFill>
                <a:latin typeface="+mn-lt"/>
                <a:ea typeface="+mn-ea"/>
                <a:cs typeface="+mn-cs"/>
              </a:rPr>
              <a:t> applied vacuum transform shifts the 3/2 resonance outward in radius to where the current profile gradient is less steep, thereby stabilizing the 3/2 tearing mode.  This was also the mechanism invoke for the stabilization of the 2/1 tearing mode in W7-A.</a:t>
            </a:r>
          </a:p>
          <a:p>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Lack of strong n=1 kink mode activity also seen computationally.</a:t>
            </a:r>
            <a:r>
              <a:rPr lang="en-US" sz="1200" kern="1200" baseline="0" dirty="0" smtClean="0">
                <a:solidFill>
                  <a:schemeClr val="tx1"/>
                </a:solidFill>
                <a:latin typeface="+mn-lt"/>
                <a:ea typeface="+mn-ea"/>
                <a:cs typeface="+mn-cs"/>
              </a:rPr>
              <a:t> I</a:t>
            </a:r>
            <a:r>
              <a:rPr lang="en-US" sz="1200" kern="1200" dirty="0" smtClean="0">
                <a:solidFill>
                  <a:schemeClr val="tx1"/>
                </a:solidFill>
                <a:latin typeface="+mn-lt"/>
                <a:ea typeface="+mn-ea"/>
                <a:cs typeface="+mn-cs"/>
              </a:rPr>
              <a:t>t is not clear at present that the same stabilization mechanism is at work in our discharges. This will be the subject of future work.</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However, our ability to reconstruct the current and q profiles are limited using external magnetics alone.  We are in the process of equipping CTH with internal diagnostics (such as Thomson Scattering) to gain a better understanding of these profiles.</a:t>
            </a:r>
          </a:p>
        </p:txBody>
      </p:sp>
      <p:sp>
        <p:nvSpPr>
          <p:cNvPr id="4" name="Slide Number Placeholder 3"/>
          <p:cNvSpPr>
            <a:spLocks noGrp="1"/>
          </p:cNvSpPr>
          <p:nvPr>
            <p:ph type="sldNum" sz="quarter" idx="10"/>
          </p:nvPr>
        </p:nvSpPr>
        <p:spPr/>
        <p:txBody>
          <a:bodyPr/>
          <a:lstStyle/>
          <a:p>
            <a:fld id="{EEAC7D09-75E0-5A47-8F4B-8CF52B8BC12D}" type="slidenum">
              <a:rPr lang="en-US" smtClean="0"/>
              <a:t>71</a:t>
            </a:fld>
            <a:endParaRPr lang="en-US"/>
          </a:p>
        </p:txBody>
      </p:sp>
    </p:spTree>
    <p:extLst>
      <p:ext uri="{BB962C8B-B14F-4D97-AF65-F5344CB8AC3E}">
        <p14:creationId xmlns:p14="http://schemas.microsoft.com/office/powerpoint/2010/main" val="16999879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will talk about vertically unstable plasmas.</a:t>
            </a:r>
          </a:p>
        </p:txBody>
      </p:sp>
      <p:sp>
        <p:nvSpPr>
          <p:cNvPr id="4" name="Slide Number Placeholder 3"/>
          <p:cNvSpPr>
            <a:spLocks noGrp="1"/>
          </p:cNvSpPr>
          <p:nvPr>
            <p:ph type="sldNum" sz="quarter" idx="10"/>
          </p:nvPr>
        </p:nvSpPr>
        <p:spPr/>
        <p:txBody>
          <a:bodyPr/>
          <a:lstStyle/>
          <a:p>
            <a:fld id="{EEAC7D09-75E0-5A47-8F4B-8CF52B8BC12D}" type="slidenum">
              <a:rPr lang="en-US" smtClean="0"/>
              <a:t>72</a:t>
            </a:fld>
            <a:endParaRPr lang="en-US"/>
          </a:p>
        </p:txBody>
      </p:sp>
    </p:spTree>
    <p:extLst>
      <p:ext uri="{BB962C8B-B14F-4D97-AF65-F5344CB8AC3E}">
        <p14:creationId xmlns:p14="http://schemas.microsoft.com/office/powerpoint/2010/main" val="23989221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CTH discharges are naturally elongated and can be susceptible to vertical</a:t>
            </a:r>
            <a:r>
              <a:rPr lang="en-US" baseline="0" dirty="0" smtClean="0"/>
              <a:t> instability.  On the left, is a pure </a:t>
            </a:r>
            <a:r>
              <a:rPr lang="en-US" baseline="0" dirty="0" err="1" smtClean="0"/>
              <a:t>stellarator</a:t>
            </a:r>
            <a:r>
              <a:rPr lang="en-US" baseline="0" dirty="0" smtClean="0"/>
              <a:t> equilibrium with zero plasma current.  The flux surfaces for this discharge were very elongated with a mean elongation of 2.77.  </a:t>
            </a:r>
            <a:r>
              <a:rPr lang="en-US" dirty="0" smtClean="0"/>
              <a:t>I’d</a:t>
            </a:r>
            <a:r>
              <a:rPr lang="en-US" baseline="0" dirty="0" smtClean="0"/>
              <a:t> also like to take this time to define a term I’ll use later, the fractional transform, which is defined as the </a:t>
            </a:r>
            <a:r>
              <a:rPr lang="en-US" b="1" baseline="0" dirty="0" smtClean="0"/>
              <a:t>vacuum</a:t>
            </a:r>
            <a:r>
              <a:rPr lang="en-US" baseline="0" dirty="0" smtClean="0"/>
              <a:t> transform divided by the </a:t>
            </a:r>
            <a:r>
              <a:rPr lang="en-US" b="1" baseline="0" dirty="0" smtClean="0"/>
              <a:t>total</a:t>
            </a:r>
            <a:r>
              <a:rPr lang="en-US" baseline="0" dirty="0" smtClean="0"/>
              <a:t> transform that includes the contribution from the plasma current.  Since there is no current in this left figure, the fractional transform is 1.  On the right is the same discharge during the hybrid phase with 75 kA of plasma current.  The flux surfaces are more circular, but on average they are still elongated with a kappa of 1.48, a value of one would be circular.  In this example, the plasma current is providing most of the total transform, the fractional transform is about 6%</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73</a:t>
            </a:fld>
            <a:endParaRPr lang="en-US"/>
          </a:p>
        </p:txBody>
      </p:sp>
    </p:spTree>
    <p:extLst>
      <p:ext uri="{BB962C8B-B14F-4D97-AF65-F5344CB8AC3E}">
        <p14:creationId xmlns:p14="http://schemas.microsoft.com/office/powerpoint/2010/main" val="24354862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measure elongated</a:t>
            </a:r>
            <a:r>
              <a:rPr lang="en-US" baseline="0" dirty="0" smtClean="0"/>
              <a:t> plasmas to be vertically unstable, and they usually drift upwards.  Here are three discharges with different drift rates.  The vertical position has been inferred from magnetic diagnostics and is plotted in the lower plot.</a:t>
            </a:r>
          </a:p>
          <a:p>
            <a:endParaRPr lang="en-US" dirty="0" smtClean="0"/>
          </a:p>
          <a:p>
            <a:r>
              <a:rPr lang="en-US" dirty="0" smtClean="0"/>
              <a:t>No need to mention disruptions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74</a:t>
            </a:fld>
            <a:endParaRPr lang="en-US"/>
          </a:p>
        </p:txBody>
      </p:sp>
    </p:spTree>
    <p:extLst>
      <p:ext uri="{BB962C8B-B14F-4D97-AF65-F5344CB8AC3E}">
        <p14:creationId xmlns:p14="http://schemas.microsoft.com/office/powerpoint/2010/main" val="30627082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vertical motion is al detected by a 3 chord 1mm wave interferometer</a:t>
            </a:r>
            <a:r>
              <a:rPr lang="en-US" baseline="0" dirty="0" smtClean="0"/>
              <a:t> that measures the line-integrated plasma density.  The top chord shown in orange shows in increasing density, while the bottom chord shows a decreasing density, indicative of an upward drift.  CTH is also equipped with SXR pinhole camera, and here again, the top channel shows an increasing SXR signal, while the lower channel shows a decreasing signal, indicating and upward drift.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We can estimate the drift rate by the centroid in the SXR channels, and that measurement of the vertical</a:t>
            </a:r>
            <a:r>
              <a:rPr lang="en-US" baseline="0" dirty="0" smtClean="0"/>
              <a:t> position is consistent with the magnetic estimates.</a:t>
            </a:r>
            <a:r>
              <a:rPr lang="en-US" baseline="0" dirty="0"/>
              <a:t>)</a:t>
            </a:r>
            <a:endParaRPr lang="en-US" dirty="0" smtClean="0"/>
          </a:p>
        </p:txBody>
      </p:sp>
      <p:sp>
        <p:nvSpPr>
          <p:cNvPr id="4" name="Slide Number Placeholder 3"/>
          <p:cNvSpPr>
            <a:spLocks noGrp="1"/>
          </p:cNvSpPr>
          <p:nvPr>
            <p:ph type="sldNum" sz="quarter" idx="10"/>
          </p:nvPr>
        </p:nvSpPr>
        <p:spPr/>
        <p:txBody>
          <a:bodyPr/>
          <a:lstStyle/>
          <a:p>
            <a:fld id="{EEAC7D09-75E0-5A47-8F4B-8CF52B8BC12D}" type="slidenum">
              <a:rPr lang="en-US" smtClean="0"/>
              <a:t>75</a:t>
            </a:fld>
            <a:endParaRPr lang="en-US"/>
          </a:p>
        </p:txBody>
      </p:sp>
    </p:spTree>
    <p:extLst>
      <p:ext uri="{BB962C8B-B14F-4D97-AF65-F5344CB8AC3E}">
        <p14:creationId xmlns:p14="http://schemas.microsoft.com/office/powerpoint/2010/main" val="11545966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large ensemble</a:t>
            </a:r>
            <a:r>
              <a:rPr lang="en-US" baseline="0" dirty="0" smtClean="0"/>
              <a:t> of discharges were taken while varying the elongation and the fractional transform.  In this figure, I’ve plotted the drift rate versus the mean elongation.  The fastest drifting plasmas are color coded in red, and they all occur at high elongation.</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76</a:t>
            </a:fld>
            <a:endParaRPr lang="en-US"/>
          </a:p>
        </p:txBody>
      </p:sp>
    </p:spTree>
    <p:extLst>
      <p:ext uri="{BB962C8B-B14F-4D97-AF65-F5344CB8AC3E}">
        <p14:creationId xmlns:p14="http://schemas.microsoft.com/office/powerpoint/2010/main" val="3033702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plot the same data set versus fractional transform, you’ll see that the fastest drifting plasmas occur at low fractional transform.</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77</a:t>
            </a:fld>
            <a:endParaRPr lang="en-US"/>
          </a:p>
        </p:txBody>
      </p:sp>
    </p:spTree>
    <p:extLst>
      <p:ext uri="{BB962C8B-B14F-4D97-AF65-F5344CB8AC3E}">
        <p14:creationId xmlns:p14="http://schemas.microsoft.com/office/powerpoint/2010/main" val="30316867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a top projection of these discharges, and plot fractional transform versus mean elongation.  The blue scale is the average drift rates of</a:t>
            </a:r>
            <a:r>
              <a:rPr lang="en-US" baseline="0" dirty="0" smtClean="0"/>
              <a:t> discharges falling within each pixel, excluding the red points.  At the light end of the scale, plasmas essentially don’t drift at all.  The data shows clearly that the most unstable region is in the lower right at high elongation and low fractional transform.  Furthermore, for a given elongation, the plasmas are stabilized by the addition of vacuum transform.</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78</a:t>
            </a:fld>
            <a:endParaRPr lang="en-US"/>
          </a:p>
        </p:txBody>
      </p:sp>
    </p:spTree>
    <p:extLst>
      <p:ext uri="{BB962C8B-B14F-4D97-AF65-F5344CB8AC3E}">
        <p14:creationId xmlns:p14="http://schemas.microsoft.com/office/powerpoint/2010/main" val="400924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a:t>
            </a:r>
            <a:r>
              <a:rPr lang="en-US" baseline="0" dirty="0" smtClean="0"/>
              <a:t> i</a:t>
            </a:r>
            <a:r>
              <a:rPr lang="en-US" dirty="0" smtClean="0"/>
              <a:t>n 2000, Fu used</a:t>
            </a:r>
            <a:r>
              <a:rPr lang="en-US" baseline="0" dirty="0" smtClean="0"/>
              <a:t> the energy principle to derive the fraction of vacuum transform needed to stabilize the vertical mode in a current-carrying </a:t>
            </a:r>
            <a:r>
              <a:rPr lang="en-US" baseline="0" dirty="0" err="1" smtClean="0"/>
              <a:t>stellarator</a:t>
            </a:r>
            <a:r>
              <a:rPr lang="en-US" baseline="0" dirty="0" smtClean="0"/>
              <a:t>, given by this expression in terms of the mean elongation.  Some assumptions are of a large aspect ratio low beta </a:t>
            </a:r>
            <a:r>
              <a:rPr lang="en-US" baseline="0" dirty="0" err="1" smtClean="0"/>
              <a:t>stellarator</a:t>
            </a:r>
            <a:r>
              <a:rPr lang="en-US" baseline="0" dirty="0" smtClean="0"/>
              <a:t>, with uniform current density and vacuum rotational transform profiles.  I have over-plotted the analytic criterion on top of the contoured data.  The stable is above the line and the unstable region is below the line.  Our data shows very good qualitative agreement with this analytic stability criterion.</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79</a:t>
            </a:fld>
            <a:endParaRPr lang="en-US"/>
          </a:p>
        </p:txBody>
      </p:sp>
    </p:spTree>
    <p:extLst>
      <p:ext uri="{BB962C8B-B14F-4D97-AF65-F5344CB8AC3E}">
        <p14:creationId xmlns:p14="http://schemas.microsoft.com/office/powerpoint/2010/main" val="226831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8</a:t>
            </a:fld>
            <a:endParaRPr lang="en-US"/>
          </a:p>
        </p:txBody>
      </p:sp>
    </p:spTree>
    <p:extLst>
      <p:ext uri="{BB962C8B-B14F-4D97-AF65-F5344CB8AC3E}">
        <p14:creationId xmlns:p14="http://schemas.microsoft.com/office/powerpoint/2010/main" val="33136734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80</a:t>
            </a:fld>
            <a:endParaRPr lang="en-US"/>
          </a:p>
        </p:txBody>
      </p:sp>
    </p:spTree>
    <p:extLst>
      <p:ext uri="{BB962C8B-B14F-4D97-AF65-F5344CB8AC3E}">
        <p14:creationId xmlns:p14="http://schemas.microsoft.com/office/powerpoint/2010/main" val="31191872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point: The disruption depends on the</a:t>
            </a:r>
            <a:r>
              <a:rPr lang="en-US" baseline="0" dirty="0" smtClean="0"/>
              <a:t> equilibrium parameters and not the evolution of the discharge.</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82</a:t>
            </a:fld>
            <a:endParaRPr lang="en-US"/>
          </a:p>
        </p:txBody>
      </p:sp>
    </p:spTree>
    <p:extLst>
      <p:ext uri="{BB962C8B-B14F-4D97-AF65-F5344CB8AC3E}">
        <p14:creationId xmlns:p14="http://schemas.microsoft.com/office/powerpoint/2010/main" val="34912185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disruptive behavior of current-carrying discharges in CTH can be reproducibly modified by the presence of modest levels of externally generated rotational transform, but both the amount of vacuum transform required and the character of the observed disruption suppression depend on the type of disruption. Three types of disruptions are being investigated on CTH: Density limit disruptions,</a:t>
            </a:r>
            <a:r>
              <a:rPr lang="en-US" sz="1200" kern="1200" baseline="0" dirty="0" smtClean="0">
                <a:solidFill>
                  <a:schemeClr val="tx1"/>
                </a:solidFill>
                <a:effectLst/>
                <a:latin typeface="+mn-lt"/>
                <a:ea typeface="+mn-ea"/>
                <a:cs typeface="+mn-cs"/>
              </a:rPr>
              <a:t> low q disruptions and disruptions caused by vertically unstable plasmas.</a:t>
            </a:r>
            <a:endParaRPr lang="en-US" dirty="0"/>
          </a:p>
        </p:txBody>
      </p:sp>
      <p:sp>
        <p:nvSpPr>
          <p:cNvPr id="4" name="Slide Number Placeholder 3"/>
          <p:cNvSpPr>
            <a:spLocks noGrp="1"/>
          </p:cNvSpPr>
          <p:nvPr>
            <p:ph type="sldNum" sz="quarter" idx="10"/>
          </p:nvPr>
        </p:nvSpPr>
        <p:spPr/>
        <p:txBody>
          <a:bodyPr/>
          <a:lstStyle/>
          <a:p>
            <a:fld id="{EEAC7D09-75E0-5A47-8F4B-8CF52B8BC12D}" type="slidenum">
              <a:rPr lang="en-US" smtClean="0"/>
              <a:t>86</a:t>
            </a:fld>
            <a:endParaRPr lang="en-US"/>
          </a:p>
        </p:txBody>
      </p:sp>
    </p:spTree>
    <p:extLst>
      <p:ext uri="{BB962C8B-B14F-4D97-AF65-F5344CB8AC3E}">
        <p14:creationId xmlns:p14="http://schemas.microsoft.com/office/powerpoint/2010/main" val="3296590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Disruptions are still a big concern for </a:t>
            </a:r>
            <a:r>
              <a:rPr lang="en-US" baseline="0" dirty="0" err="1" smtClean="0"/>
              <a:t>toroidally</a:t>
            </a:r>
            <a:r>
              <a:rPr lang="en-US" baseline="0" dirty="0" smtClean="0"/>
              <a:t> confined plasmas and their avoidance and mitigation is considered essential for future fusion devices such as ITER.</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Disruptions, however, do not</a:t>
            </a:r>
            <a:r>
              <a:rPr lang="en-US" baseline="0" dirty="0" smtClean="0"/>
              <a:t> routinely occur in current free </a:t>
            </a:r>
            <a:r>
              <a:rPr lang="en-US" baseline="0" dirty="0" err="1" smtClean="0"/>
              <a:t>stellarators</a:t>
            </a:r>
            <a:r>
              <a:rPr lang="en-US" baseline="0" dirty="0" smtClean="0"/>
              <a:t>, although, they require a more complicated external coil set to get their rotational transform, which is the amount of twist in the magnetic fields lines.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More generally,</a:t>
            </a:r>
            <a:r>
              <a:rPr lang="en-US" baseline="0" dirty="0" smtClean="0"/>
              <a:t> the total rotational transform can come from both currents running internal to the plasma (iota-bar current) and from external magnet coils, also referred to as vacuum transform (iota-bar </a:t>
            </a:r>
            <a:r>
              <a:rPr lang="en-US" baseline="0" dirty="0" err="1" smtClean="0"/>
              <a:t>vac</a:t>
            </a:r>
            <a:r>
              <a:rPr lang="en-US" baseline="0" dirty="0" smtClean="0"/>
              <a:t>).  Throughout this talk I’ll use the vacuum transform as a descriptor for the amount of 3D filed that is applied.</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On one end of the spectrum</a:t>
            </a:r>
            <a:r>
              <a:rPr lang="en-US" baseline="0" dirty="0" smtClean="0"/>
              <a:t> are configurations, such as </a:t>
            </a:r>
            <a:r>
              <a:rPr lang="en-US" baseline="0" dirty="0" err="1" smtClean="0"/>
              <a:t>tokamaks</a:t>
            </a:r>
            <a:r>
              <a:rPr lang="en-US" baseline="0" dirty="0" smtClean="0"/>
              <a:t>, with zero vacuum transform, and on the other end are current free </a:t>
            </a:r>
            <a:r>
              <a:rPr lang="en-US" baseline="0" dirty="0" err="1" smtClean="0"/>
              <a:t>stellarators</a:t>
            </a:r>
            <a:r>
              <a:rPr lang="en-US" baseline="0" dirty="0" smtClean="0"/>
              <a:t> with 100% vacuum transform.  But in between there are configurations with both.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So the question remains,</a:t>
            </a:r>
            <a:r>
              <a:rPr lang="en-US" b="0" baseline="0" dirty="0" smtClean="0"/>
              <a:t> Can the application of 3D magnetic shaping suppress </a:t>
            </a:r>
            <a:r>
              <a:rPr lang="en-US" b="0" baseline="0" dirty="0" err="1" smtClean="0"/>
              <a:t>tokamak</a:t>
            </a:r>
            <a:r>
              <a:rPr lang="en-US" b="0" baseline="0" dirty="0" smtClean="0"/>
              <a:t> instabilities and disruptions?  And if so, what amount and with what profile must vacuum transform be applied.</a:t>
            </a:r>
          </a:p>
        </p:txBody>
      </p:sp>
      <p:sp>
        <p:nvSpPr>
          <p:cNvPr id="4" name="Slide Number Placeholder 3"/>
          <p:cNvSpPr>
            <a:spLocks noGrp="1"/>
          </p:cNvSpPr>
          <p:nvPr>
            <p:ph type="sldNum" sz="quarter" idx="10"/>
          </p:nvPr>
        </p:nvSpPr>
        <p:spPr/>
        <p:txBody>
          <a:bodyPr/>
          <a:lstStyle/>
          <a:p>
            <a:fld id="{EEAC7D09-75E0-5A47-8F4B-8CF52B8BC12D}" type="slidenum">
              <a:rPr lang="en-US" smtClean="0"/>
              <a:t>9</a:t>
            </a:fld>
            <a:endParaRPr lang="en-US"/>
          </a:p>
        </p:txBody>
      </p:sp>
    </p:spTree>
    <p:extLst>
      <p:ext uri="{BB962C8B-B14F-4D97-AF65-F5344CB8AC3E}">
        <p14:creationId xmlns:p14="http://schemas.microsoft.com/office/powerpoint/2010/main" val="3313673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6248400"/>
            <a:ext cx="9144000" cy="609600"/>
          </a:xfrm>
          <a:prstGeom prst="rect">
            <a:avLst/>
          </a:prstGeom>
          <a:solidFill>
            <a:srgbClr val="0324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lvl1pPr algn="ctr">
              <a:defRPr b="1">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4A930-F327-2F41-9D15-C8734C687B03}" type="slidenum">
              <a:rPr lang="en-US" smtClean="0"/>
              <a:pPr/>
              <a:t>‹#›</a:t>
            </a:fld>
            <a:endParaRPr lang="en-US"/>
          </a:p>
        </p:txBody>
      </p:sp>
      <p:sp>
        <p:nvSpPr>
          <p:cNvPr id="9" name="Text Placeholder 8"/>
          <p:cNvSpPr>
            <a:spLocks noGrp="1"/>
          </p:cNvSpPr>
          <p:nvPr>
            <p:ph type="body" sz="quarter" idx="13" hasCustomPrompt="1"/>
          </p:nvPr>
        </p:nvSpPr>
        <p:spPr>
          <a:xfrm>
            <a:off x="457201" y="6356350"/>
            <a:ext cx="8229600" cy="365125"/>
          </a:xfrm>
        </p:spPr>
        <p:txBody>
          <a:bodyPr>
            <a:normAutofit/>
          </a:bodyPr>
          <a:lstStyle>
            <a:lvl1pPr marL="0" indent="0" algn="ctr">
              <a:buNone/>
              <a:defRPr sz="1800" i="1">
                <a:solidFill>
                  <a:srgbClr val="CCCCCC"/>
                </a:solidFill>
              </a:defRPr>
            </a:lvl1pPr>
          </a:lstStyle>
          <a:p>
            <a:pPr lvl="0"/>
            <a:r>
              <a:rPr lang="en-US" dirty="0" smtClean="0"/>
              <a:t>Click to edit meeting, location, and date info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p:cNvSpPr/>
          <p:nvPr userDrawn="1"/>
        </p:nvSpPr>
        <p:spPr>
          <a:xfrm>
            <a:off x="0" y="1490652"/>
            <a:ext cx="9144000"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 y="0"/>
            <a:ext cx="9144000" cy="141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 y="1417638"/>
            <a:ext cx="914400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4A930-F327-2F41-9D15-C8734C687B03}"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4A930-F327-2F41-9D15-C8734C687B03}" type="slidenum">
              <a:rPr lang="en-US" smtClean="0"/>
              <a:pPr/>
              <a:t>‹#›</a:t>
            </a:fld>
            <a:endParaRPr lang="en-US"/>
          </a:p>
        </p:txBody>
      </p:sp>
      <p:sp>
        <p:nvSpPr>
          <p:cNvPr id="7" name="Rectangle 6"/>
          <p:cNvSpPr/>
          <p:nvPr userDrawn="1"/>
        </p:nvSpPr>
        <p:spPr>
          <a:xfrm>
            <a:off x="0" y="0"/>
            <a:ext cx="9144000" cy="6858000"/>
          </a:xfrm>
          <a:prstGeom prst="rect">
            <a:avLst/>
          </a:prstGeom>
          <a:noFill/>
          <a:ln w="7620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0" y="1490652"/>
            <a:ext cx="9144000"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9144000" cy="141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4A930-F327-2F41-9D15-C8734C687B03}" type="slidenum">
              <a:rPr lang="en-US" smtClean="0"/>
              <a:pPr/>
              <a:t>‹#›</a:t>
            </a:fld>
            <a:endParaRPr lang="en-US"/>
          </a:p>
        </p:txBody>
      </p:sp>
      <p:sp>
        <p:nvSpPr>
          <p:cNvPr id="8" name="Rectangle 7"/>
          <p:cNvSpPr/>
          <p:nvPr userDrawn="1"/>
        </p:nvSpPr>
        <p:spPr>
          <a:xfrm>
            <a:off x="1" y="1417638"/>
            <a:ext cx="914400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34A930-F327-2F41-9D15-C8734C687B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1490652"/>
            <a:ext cx="9144000"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1" y="0"/>
            <a:ext cx="9144000" cy="141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1" y="1417638"/>
            <a:ext cx="914400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34A930-F327-2F41-9D15-C8734C687B03}"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1490652"/>
            <a:ext cx="9144000"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1" y="0"/>
            <a:ext cx="9144000" cy="141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1" y="1417638"/>
            <a:ext cx="914400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34A930-F327-2F41-9D15-C8734C687B03}"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1490652"/>
            <a:ext cx="9144000" cy="13716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1" y="0"/>
            <a:ext cx="9144000" cy="141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 y="1417638"/>
            <a:ext cx="9144000" cy="137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34A930-F327-2F41-9D15-C8734C687B03}" type="slidenum">
              <a:rPr lang="en-US" smtClean="0"/>
              <a:pPr/>
              <a:t>‹#›</a:t>
            </a:fld>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7620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34A930-F327-2F41-9D15-C8734C687B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34A930-F327-2F41-9D15-C8734C687B03}" type="slidenum">
              <a:rPr lang="en-US" smtClean="0"/>
              <a:pPr/>
              <a:t>‹#›</a:t>
            </a:fld>
            <a:endParaRPr lang="en-US"/>
          </a:p>
        </p:txBody>
      </p:sp>
      <p:sp>
        <p:nvSpPr>
          <p:cNvPr id="8" name="Rectangle 7"/>
          <p:cNvSpPr/>
          <p:nvPr userDrawn="1"/>
        </p:nvSpPr>
        <p:spPr>
          <a:xfrm>
            <a:off x="0" y="0"/>
            <a:ext cx="9144000" cy="6858000"/>
          </a:xfrm>
          <a:prstGeom prst="rect">
            <a:avLst/>
          </a:prstGeom>
          <a:noFill/>
          <a:ln w="7620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34A930-F327-2F41-9D15-C8734C687B03}" type="slidenum">
              <a:rPr lang="en-US" smtClean="0"/>
              <a:pPr/>
              <a:t>‹#›</a:t>
            </a:fld>
            <a:endParaRPr lang="en-US"/>
          </a:p>
        </p:txBody>
      </p:sp>
      <p:sp>
        <p:nvSpPr>
          <p:cNvPr id="8" name="Rectangle 7"/>
          <p:cNvSpPr/>
          <p:nvPr userDrawn="1"/>
        </p:nvSpPr>
        <p:spPr>
          <a:xfrm>
            <a:off x="0" y="0"/>
            <a:ext cx="9144000" cy="6858000"/>
          </a:xfrm>
          <a:prstGeom prst="rect">
            <a:avLst/>
          </a:prstGeom>
          <a:noFill/>
          <a:ln w="7620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8686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4A930-F327-2F41-9D15-C8734C687B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2"/>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oleObject" Target="../embeddings/Microsoft_Equation1.bin"/><Relationship Id="rId8"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2.jpg"/><Relationship Id="rId5" Type="http://schemas.openxmlformats.org/officeDocument/2006/relationships/oleObject" Target="../embeddings/Microsoft_Equation2.bin"/><Relationship Id="rId6" Type="http://schemas.openxmlformats.org/officeDocument/2006/relationships/image" Target="../media/image19.emf"/><Relationship Id="rId7" Type="http://schemas.openxmlformats.org/officeDocument/2006/relationships/oleObject" Target="../embeddings/Microsoft_Equation3.bin"/><Relationship Id="rId8" Type="http://schemas.openxmlformats.org/officeDocument/2006/relationships/image" Target="../media/image20.emf"/><Relationship Id="rId9" Type="http://schemas.openxmlformats.org/officeDocument/2006/relationships/oleObject" Target="../embeddings/Microsoft_Equation4.bin"/><Relationship Id="rId10" Type="http://schemas.openxmlformats.org/officeDocument/2006/relationships/image" Target="../media/image2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23.emf"/><Relationship Id="rId6" Type="http://schemas.openxmlformats.org/officeDocument/2006/relationships/oleObject" Target="../embeddings/Microsoft_Equation5.bin"/><Relationship Id="rId7" Type="http://schemas.openxmlformats.org/officeDocument/2006/relationships/image" Target="../media/image24.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2.bin"/><Relationship Id="rId5" Type="http://schemas.openxmlformats.org/officeDocument/2006/relationships/image" Target="../media/image23.emf"/><Relationship Id="rId6" Type="http://schemas.openxmlformats.org/officeDocument/2006/relationships/oleObject" Target="../embeddings/Microsoft_Equation6.bin"/><Relationship Id="rId7" Type="http://schemas.openxmlformats.org/officeDocument/2006/relationships/image" Target="../media/image24.emf"/><Relationship Id="rId8" Type="http://schemas.openxmlformats.org/officeDocument/2006/relationships/oleObject" Target="../embeddings/Microsoft_Equation7.bin"/><Relationship Id="rId9" Type="http://schemas.openxmlformats.org/officeDocument/2006/relationships/image" Target="../media/image25.emf"/><Relationship Id="rId10" Type="http://schemas.openxmlformats.org/officeDocument/2006/relationships/oleObject" Target="../embeddings/oleObject3.bin"/><Relationship Id="rId11" Type="http://schemas.openxmlformats.org/officeDocument/2006/relationships/image" Target="../media/image26.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oleObject8.bin"/><Relationship Id="rId13" Type="http://schemas.openxmlformats.org/officeDocument/2006/relationships/image" Target="../media/image29.emf"/><Relationship Id="rId14" Type="http://schemas.openxmlformats.org/officeDocument/2006/relationships/oleObject" Target="../embeddings/oleObject9.bin"/><Relationship Id="rId15" Type="http://schemas.openxmlformats.org/officeDocument/2006/relationships/image" Target="../media/image30.emf"/><Relationship Id="rId16" Type="http://schemas.openxmlformats.org/officeDocument/2006/relationships/oleObject" Target="../embeddings/Microsoft_Equation8.bin"/><Relationship Id="rId17" Type="http://schemas.openxmlformats.org/officeDocument/2006/relationships/image" Target="../media/image31.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21.xml"/><Relationship Id="rId4" Type="http://schemas.openxmlformats.org/officeDocument/2006/relationships/oleObject" Target="../embeddings/oleObject4.bin"/><Relationship Id="rId5" Type="http://schemas.openxmlformats.org/officeDocument/2006/relationships/image" Target="../media/image25.emf"/><Relationship Id="rId6" Type="http://schemas.openxmlformats.org/officeDocument/2006/relationships/oleObject" Target="../embeddings/oleObject5.bin"/><Relationship Id="rId7" Type="http://schemas.openxmlformats.org/officeDocument/2006/relationships/image" Target="../media/image26.emf"/><Relationship Id="rId8" Type="http://schemas.openxmlformats.org/officeDocument/2006/relationships/oleObject" Target="../embeddings/oleObject6.bin"/><Relationship Id="rId9" Type="http://schemas.openxmlformats.org/officeDocument/2006/relationships/image" Target="../media/image27.emf"/><Relationship Id="rId10"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oleObject" Target="../embeddings/oleObject14.bin"/><Relationship Id="rId13" Type="http://schemas.openxmlformats.org/officeDocument/2006/relationships/image" Target="../media/image29.emf"/><Relationship Id="rId14" Type="http://schemas.openxmlformats.org/officeDocument/2006/relationships/oleObject" Target="../embeddings/oleObject15.bin"/><Relationship Id="rId15" Type="http://schemas.openxmlformats.org/officeDocument/2006/relationships/image" Target="../media/image30.emf"/><Relationship Id="rId16" Type="http://schemas.openxmlformats.org/officeDocument/2006/relationships/oleObject" Target="../embeddings/Microsoft_Equation9.bin"/><Relationship Id="rId17" Type="http://schemas.openxmlformats.org/officeDocument/2006/relationships/image" Target="../media/image31.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22.xml"/><Relationship Id="rId4" Type="http://schemas.openxmlformats.org/officeDocument/2006/relationships/oleObject" Target="../embeddings/oleObject10.bin"/><Relationship Id="rId5" Type="http://schemas.openxmlformats.org/officeDocument/2006/relationships/image" Target="../media/image25.emf"/><Relationship Id="rId6" Type="http://schemas.openxmlformats.org/officeDocument/2006/relationships/oleObject" Target="../embeddings/oleObject11.bin"/><Relationship Id="rId7" Type="http://schemas.openxmlformats.org/officeDocument/2006/relationships/image" Target="../media/image26.emf"/><Relationship Id="rId8" Type="http://schemas.openxmlformats.org/officeDocument/2006/relationships/oleObject" Target="../embeddings/oleObject12.bin"/><Relationship Id="rId9" Type="http://schemas.openxmlformats.org/officeDocument/2006/relationships/image" Target="../media/image27.emf"/><Relationship Id="rId10" Type="http://schemas.openxmlformats.org/officeDocument/2006/relationships/oleObject" Target="../embeddings/oleObject13.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4.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46.emf"/><Relationship Id="rId5" Type="http://schemas.openxmlformats.org/officeDocument/2006/relationships/oleObject" Target="../embeddings/Microsoft_Equation10.bin"/><Relationship Id="rId6" Type="http://schemas.openxmlformats.org/officeDocument/2006/relationships/image" Target="../media/image45.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emf"/></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4.png"/><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emf"/><Relationship Id="rId5" Type="http://schemas.openxmlformats.org/officeDocument/2006/relationships/image" Target="../media/image92.emf"/><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emf"/><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0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 Id="rId3" Type="http://schemas.openxmlformats.org/officeDocument/2006/relationships/image" Target="../media/image10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 Id="rId3" Type="http://schemas.openxmlformats.org/officeDocument/2006/relationships/image" Target="../media/image10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 Id="rId3" Type="http://schemas.openxmlformats.org/officeDocument/2006/relationships/image" Target="../media/image10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0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42367"/>
            <a:ext cx="8686800" cy="1828800"/>
          </a:xfrm>
        </p:spPr>
        <p:txBody>
          <a:bodyPr>
            <a:normAutofit/>
          </a:bodyPr>
          <a:lstStyle/>
          <a:p>
            <a:r>
              <a:rPr lang="en-US" sz="3600" dirty="0" smtClean="0"/>
              <a:t>Introduction to </a:t>
            </a:r>
            <a:r>
              <a:rPr lang="en-US" sz="3600" dirty="0" err="1" smtClean="0"/>
              <a:t>Stellarators</a:t>
            </a:r>
            <a:endParaRPr lang="en-US" sz="3600" dirty="0"/>
          </a:p>
        </p:txBody>
      </p:sp>
      <p:sp>
        <p:nvSpPr>
          <p:cNvPr id="3" name="Subtitle 2"/>
          <p:cNvSpPr>
            <a:spLocks noGrp="1"/>
          </p:cNvSpPr>
          <p:nvPr>
            <p:ph type="subTitle" idx="1"/>
          </p:nvPr>
        </p:nvSpPr>
        <p:spPr>
          <a:xfrm>
            <a:off x="736036" y="2733953"/>
            <a:ext cx="7671929" cy="2331988"/>
          </a:xfrm>
        </p:spPr>
        <p:txBody>
          <a:bodyPr>
            <a:normAutofit/>
          </a:bodyPr>
          <a:lstStyle/>
          <a:p>
            <a:pPr>
              <a:lnSpc>
                <a:spcPct val="120000"/>
              </a:lnSpc>
            </a:pPr>
            <a:r>
              <a:rPr lang="en-US" dirty="0" smtClean="0"/>
              <a:t>David A. Maurer</a:t>
            </a:r>
          </a:p>
          <a:p>
            <a:pPr>
              <a:lnSpc>
                <a:spcPct val="120000"/>
              </a:lnSpc>
            </a:pPr>
            <a:endParaRPr lang="en-US" sz="1800" dirty="0"/>
          </a:p>
        </p:txBody>
      </p:sp>
      <p:sp>
        <p:nvSpPr>
          <p:cNvPr id="4" name="Text Placeholder 3"/>
          <p:cNvSpPr>
            <a:spLocks noGrp="1"/>
          </p:cNvSpPr>
          <p:nvPr>
            <p:ph type="body" sz="quarter" idx="13"/>
          </p:nvPr>
        </p:nvSpPr>
        <p:spPr/>
        <p:txBody>
          <a:bodyPr>
            <a:normAutofit lnSpcReduction="10000"/>
          </a:bodyPr>
          <a:lstStyle/>
          <a:p>
            <a:r>
              <a:rPr lang="en-US" dirty="0" smtClean="0"/>
              <a:t>SULI Lecture   </a:t>
            </a:r>
            <a:r>
              <a:rPr lang="en-US" dirty="0">
                <a:latin typeface="Wingdings"/>
                <a:ea typeface="Wingdings"/>
                <a:cs typeface="Wingdings"/>
                <a:sym typeface="Wingdings"/>
              </a:rPr>
              <a:t></a:t>
            </a:r>
            <a:r>
              <a:rPr lang="en-US" dirty="0" smtClean="0"/>
              <a:t>   PPPL   </a:t>
            </a:r>
            <a:r>
              <a:rPr lang="en-US" dirty="0">
                <a:latin typeface="Wingdings"/>
                <a:ea typeface="Wingdings"/>
                <a:cs typeface="Wingdings"/>
                <a:sym typeface="Wingdings"/>
              </a:rPr>
              <a:t></a:t>
            </a:r>
            <a:r>
              <a:rPr lang="en-US" dirty="0" smtClean="0"/>
              <a:t>   9 June 2016</a:t>
            </a:r>
            <a:endParaRPr lang="en-US" dirty="0"/>
          </a:p>
        </p:txBody>
      </p:sp>
      <p:pic>
        <p:nvPicPr>
          <p:cNvPr id="5" name="Picture 4" descr="AU tower logo H v10.ps"/>
          <p:cNvPicPr>
            <a:picLocks noChangeAspect="1"/>
          </p:cNvPicPr>
          <p:nvPr/>
        </p:nvPicPr>
        <p:blipFill rotWithShape="1">
          <a:blip r:embed="rId3">
            <a:extLst>
              <a:ext uri="{28A0092B-C50C-407E-A947-70E740481C1C}">
                <a14:useLocalDpi xmlns:a14="http://schemas.microsoft.com/office/drawing/2010/main" val="0"/>
              </a:ext>
            </a:extLst>
          </a:blip>
          <a:srcRect l="24427" t="25284" r="11765" b="27882"/>
          <a:stretch/>
        </p:blipFill>
        <p:spPr>
          <a:xfrm>
            <a:off x="3439416" y="3591413"/>
            <a:ext cx="2265169" cy="1284735"/>
          </a:xfrm>
          <a:prstGeom prst="rect">
            <a:avLst/>
          </a:prstGeom>
        </p:spPr>
      </p:pic>
    </p:spTree>
    <p:extLst>
      <p:ext uri="{BB962C8B-B14F-4D97-AF65-F5344CB8AC3E}">
        <p14:creationId xmlns:p14="http://schemas.microsoft.com/office/powerpoint/2010/main" val="390147778"/>
      </p:ext>
    </p:extLst>
  </p:cSld>
  <p:clrMapOvr>
    <a:masterClrMapping/>
  </p:clrMapOvr>
  <mc:AlternateContent xmlns:mc="http://schemas.openxmlformats.org/markup-compatibility/2006" xmlns:p14="http://schemas.microsoft.com/office/powerpoint/2010/main">
    <mc:Choice Requires="p14">
      <p:transition spd="slow" p14:dur="2000" advTm="7903"/>
    </mc:Choice>
    <mc:Fallback xmlns="">
      <p:transition xmlns:p14="http://schemas.microsoft.com/office/powerpoint/2010/main" spd="slow" advTm="7903"/>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t>How do magnetic fields confine ionized matter?</a:t>
            </a:r>
          </a:p>
        </p:txBody>
      </p:sp>
      <p:pic>
        <p:nvPicPr>
          <p:cNvPr id="2" name="Picture 1" descr="MHD Eq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077" y="1752347"/>
            <a:ext cx="7315200" cy="4983542"/>
          </a:xfrm>
          <a:prstGeom prst="rect">
            <a:avLst/>
          </a:prstGeom>
        </p:spPr>
      </p:pic>
    </p:spTree>
    <p:extLst>
      <p:ext uri="{BB962C8B-B14F-4D97-AF65-F5344CB8AC3E}">
        <p14:creationId xmlns:p14="http://schemas.microsoft.com/office/powerpoint/2010/main" val="690471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t>How do magnetic fields confine ionized matter?</a:t>
            </a:r>
          </a:p>
        </p:txBody>
      </p:sp>
      <p:pic>
        <p:nvPicPr>
          <p:cNvPr id="2" name="Picture 1" descr="MHD Eq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077" y="1752347"/>
            <a:ext cx="7315200" cy="4983542"/>
          </a:xfrm>
          <a:prstGeom prst="rect">
            <a:avLst/>
          </a:prstGeom>
        </p:spPr>
      </p:pic>
    </p:spTree>
    <p:extLst>
      <p:ext uri="{BB962C8B-B14F-4D97-AF65-F5344CB8AC3E}">
        <p14:creationId xmlns:p14="http://schemas.microsoft.com/office/powerpoint/2010/main" val="22285017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7319"/>
            <a:ext cx="8915400" cy="1143000"/>
          </a:xfrm>
        </p:spPr>
        <p:txBody>
          <a:bodyPr>
            <a:normAutofit/>
          </a:bodyPr>
          <a:lstStyle/>
          <a:p>
            <a:r>
              <a:rPr lang="en-US" dirty="0" smtClean="0"/>
              <a:t>Start with simple cylindrical </a:t>
            </a:r>
            <a:r>
              <a:rPr lang="en-US" dirty="0" err="1" smtClean="0"/>
              <a:t>equilibria</a:t>
            </a:r>
            <a:endParaRPr lang="en-US" dirty="0"/>
          </a:p>
        </p:txBody>
      </p:sp>
      <p:grpSp>
        <p:nvGrpSpPr>
          <p:cNvPr id="6" name="Group 8"/>
          <p:cNvGrpSpPr>
            <a:grpSpLocks/>
          </p:cNvGrpSpPr>
          <p:nvPr/>
        </p:nvGrpSpPr>
        <p:grpSpPr bwMode="auto">
          <a:xfrm>
            <a:off x="698053" y="1746987"/>
            <a:ext cx="7862805" cy="4773684"/>
            <a:chOff x="521" y="1162"/>
            <a:chExt cx="4451" cy="2842"/>
          </a:xfrm>
        </p:grpSpPr>
        <p:pic>
          <p:nvPicPr>
            <p:cNvPr id="7" name="Picture 4" descr="theta-pinc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 y="1282"/>
              <a:ext cx="1832" cy="2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521" y="1162"/>
              <a:ext cx="1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solidFill>
                    <a:schemeClr val="accent1"/>
                  </a:solidFill>
                </a:rPr>
                <a:t>The theta-pinch</a:t>
              </a:r>
            </a:p>
          </p:txBody>
        </p:sp>
        <p:pic>
          <p:nvPicPr>
            <p:cNvPr id="9" name="Picture 6" descr="z-pin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 y="1298"/>
              <a:ext cx="1820" cy="2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7"/>
            <p:cNvSpPr txBox="1">
              <a:spLocks noChangeArrowheads="1"/>
            </p:cNvSpPr>
            <p:nvPr/>
          </p:nvSpPr>
          <p:spPr bwMode="auto">
            <a:xfrm>
              <a:off x="3107" y="1162"/>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solidFill>
                    <a:schemeClr val="accent1"/>
                  </a:solidFill>
                </a:rPr>
                <a:t>The z-pinch</a:t>
              </a:r>
            </a:p>
          </p:txBody>
        </p:sp>
      </p:grpSp>
      <p:pic>
        <p:nvPicPr>
          <p:cNvPr id="13" name="Picture 12" descr="a6170b1ed314c05a9dc38c5f797708c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921" y="3505066"/>
            <a:ext cx="2508541" cy="609217"/>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4210402881"/>
              </p:ext>
            </p:extLst>
          </p:nvPr>
        </p:nvGraphicFramePr>
        <p:xfrm>
          <a:off x="602856" y="3368798"/>
          <a:ext cx="1690465" cy="745485"/>
        </p:xfrm>
        <a:graphic>
          <a:graphicData uri="http://schemas.openxmlformats.org/presentationml/2006/ole">
            <mc:AlternateContent xmlns:mc="http://schemas.openxmlformats.org/markup-compatibility/2006">
              <mc:Choice xmlns:v="urn:schemas-microsoft-com:vml" Requires="v">
                <p:oleObj spid="_x0000_s1099" name="Equation" r:id="rId7" imgW="2044700" imgH="901700" progId="Equation.3">
                  <p:embed/>
                </p:oleObj>
              </mc:Choice>
              <mc:Fallback>
                <p:oleObj name="Equation" r:id="rId7" imgW="2044700" imgH="901700" progId="Equation.3">
                  <p:embed/>
                  <p:pic>
                    <p:nvPicPr>
                      <p:cNvPr id="0" name=""/>
                      <p:cNvPicPr/>
                      <p:nvPr/>
                    </p:nvPicPr>
                    <p:blipFill>
                      <a:blip r:embed="rId8"/>
                      <a:stretch>
                        <a:fillRect/>
                      </a:stretch>
                    </p:blipFill>
                    <p:spPr>
                      <a:xfrm>
                        <a:off x="602856" y="3368798"/>
                        <a:ext cx="1690465" cy="745485"/>
                      </a:xfrm>
                      <a:prstGeom prst="rect">
                        <a:avLst/>
                      </a:prstGeom>
                    </p:spPr>
                  </p:pic>
                </p:oleObj>
              </mc:Fallback>
            </mc:AlternateContent>
          </a:graphicData>
        </a:graphic>
      </p:graphicFrame>
    </p:spTree>
    <p:extLst>
      <p:ext uri="{BB962C8B-B14F-4D97-AF65-F5344CB8AC3E}">
        <p14:creationId xmlns:p14="http://schemas.microsoft.com/office/powerpoint/2010/main" val="27154765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1368"/>
              </a:spcBef>
            </a:pPr>
            <a:r>
              <a:rPr lang="en-US" dirty="0" smtClean="0"/>
              <a:t>Bend Z pinch or Theta pinch into a torus</a:t>
            </a:r>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Why do we need twisting field lines for confinement?</a:t>
            </a:r>
            <a:endParaRPr lang="en-US" dirty="0"/>
          </a:p>
        </p:txBody>
      </p:sp>
      <p:pic>
        <p:nvPicPr>
          <p:cNvPr id="5" name="Picture 4" descr="Kink_instability_at_Aldermast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16322"/>
            <a:ext cx="4023360" cy="2676144"/>
          </a:xfrm>
          <a:prstGeom prst="rect">
            <a:avLst/>
          </a:prstGeom>
        </p:spPr>
      </p:pic>
      <p:sp>
        <p:nvSpPr>
          <p:cNvPr id="4" name="TextBox 3"/>
          <p:cNvSpPr txBox="1"/>
          <p:nvPr/>
        </p:nvSpPr>
        <p:spPr>
          <a:xfrm>
            <a:off x="2717243" y="5466022"/>
            <a:ext cx="3140854" cy="369332"/>
          </a:xfrm>
          <a:prstGeom prst="rect">
            <a:avLst/>
          </a:prstGeom>
          <a:noFill/>
        </p:spPr>
        <p:txBody>
          <a:bodyPr wrap="none" rtlCol="0">
            <a:spAutoFit/>
          </a:bodyPr>
          <a:lstStyle/>
          <a:p>
            <a:r>
              <a:rPr lang="en-US" dirty="0" smtClean="0"/>
              <a:t>Z pinch is very MHD </a:t>
            </a:r>
            <a:r>
              <a:rPr lang="en-US" dirty="0" smtClean="0"/>
              <a:t>unstable.</a:t>
            </a:r>
            <a:r>
              <a:rPr lang="en-US" dirty="0" smtClean="0"/>
              <a:t>..</a:t>
            </a:r>
            <a:endParaRPr lang="en-US" dirty="0"/>
          </a:p>
        </p:txBody>
      </p:sp>
      <p:pic>
        <p:nvPicPr>
          <p:cNvPr id="6" name="Picture 5" descr="images-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610" y="2416322"/>
            <a:ext cx="3469017" cy="2777978"/>
          </a:xfrm>
          <a:prstGeom prst="rect">
            <a:avLst/>
          </a:prstGeom>
        </p:spPr>
      </p:pic>
    </p:spTree>
    <p:extLst>
      <p:ext uri="{BB962C8B-B14F-4D97-AF65-F5344CB8AC3E}">
        <p14:creationId xmlns:p14="http://schemas.microsoft.com/office/powerpoint/2010/main" val="13119398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normAutofit/>
          </a:bodyPr>
          <a:lstStyle/>
          <a:p>
            <a:pPr>
              <a:spcBef>
                <a:spcPts val="1368"/>
              </a:spcBef>
            </a:pPr>
            <a:r>
              <a:rPr lang="en-US" sz="2800" dirty="0"/>
              <a:t>B</a:t>
            </a:r>
            <a:r>
              <a:rPr lang="en-US" sz="2800" dirty="0" smtClean="0"/>
              <a:t>end </a:t>
            </a:r>
            <a:r>
              <a:rPr lang="en-US" sz="2800" dirty="0" smtClean="0"/>
              <a:t>Theta pinch into a torus: guiding center picture</a:t>
            </a:r>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Why do we need twisting field lines for confinement?</a:t>
            </a:r>
            <a:endParaRPr lang="en-US" dirty="0"/>
          </a:p>
        </p:txBody>
      </p:sp>
      <p:pic>
        <p:nvPicPr>
          <p:cNvPr id="4" name="Picture 3" descr="Effect of transfor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741" y="2273806"/>
            <a:ext cx="4449423" cy="4325828"/>
          </a:xfrm>
          <a:prstGeom prst="rect">
            <a:avLst/>
          </a:prstGeom>
        </p:spPr>
      </p:pic>
      <p:sp>
        <p:nvSpPr>
          <p:cNvPr id="5" name="TextBox 4"/>
          <p:cNvSpPr txBox="1"/>
          <p:nvPr/>
        </p:nvSpPr>
        <p:spPr>
          <a:xfrm>
            <a:off x="829844" y="5985623"/>
            <a:ext cx="1659491" cy="369332"/>
          </a:xfrm>
          <a:prstGeom prst="rect">
            <a:avLst/>
          </a:prstGeom>
          <a:noFill/>
        </p:spPr>
        <p:txBody>
          <a:bodyPr wrap="none" rtlCol="0">
            <a:spAutoFit/>
          </a:bodyPr>
          <a:lstStyle/>
          <a:p>
            <a:r>
              <a:rPr lang="en-US" dirty="0" smtClean="0"/>
              <a:t>No </a:t>
            </a:r>
            <a:r>
              <a:rPr lang="en-US" dirty="0" smtClean="0"/>
              <a:t>equilibrium!</a:t>
            </a:r>
            <a:endParaRPr lang="en-US" dirty="0"/>
          </a:p>
        </p:txBody>
      </p:sp>
    </p:spTree>
    <p:extLst>
      <p:ext uri="{BB962C8B-B14F-4D97-AF65-F5344CB8AC3E}">
        <p14:creationId xmlns:p14="http://schemas.microsoft.com/office/powerpoint/2010/main" val="18736647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lstStyle/>
          <a:p>
            <a:pPr>
              <a:spcBef>
                <a:spcPts val="1368"/>
              </a:spcBef>
            </a:pPr>
            <a:r>
              <a:rPr lang="en-US" dirty="0" smtClean="0"/>
              <a:t>Spitzer’s </a:t>
            </a:r>
            <a:r>
              <a:rPr lang="en-US" dirty="0" smtClean="0"/>
              <a:t>insight/solution</a:t>
            </a:r>
            <a:endParaRPr lang="en-US" dirty="0" smtClean="0"/>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Why do we need twisting field lines for confinement?</a:t>
            </a:r>
            <a:endParaRPr lang="en-US" dirty="0"/>
          </a:p>
        </p:txBody>
      </p:sp>
      <p:pic>
        <p:nvPicPr>
          <p:cNvPr id="5" name="Picture 4" descr="Drifts in toru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273" y="2486805"/>
            <a:ext cx="3898989" cy="3093413"/>
          </a:xfrm>
          <a:prstGeom prst="rect">
            <a:avLst/>
          </a:prstGeom>
        </p:spPr>
      </p:pic>
      <p:sp>
        <p:nvSpPr>
          <p:cNvPr id="4" name="TextBox 3"/>
          <p:cNvSpPr txBox="1"/>
          <p:nvPr/>
        </p:nvSpPr>
        <p:spPr>
          <a:xfrm>
            <a:off x="1065882" y="5827494"/>
            <a:ext cx="7085218" cy="707886"/>
          </a:xfrm>
          <a:prstGeom prst="rect">
            <a:avLst/>
          </a:prstGeom>
          <a:noFill/>
        </p:spPr>
        <p:txBody>
          <a:bodyPr wrap="none" rtlCol="0">
            <a:spAutoFit/>
          </a:bodyPr>
          <a:lstStyle/>
          <a:p>
            <a:r>
              <a:rPr lang="en-US" sz="2000" dirty="0" smtClean="0"/>
              <a:t>Twist causes “up” to be away from the </a:t>
            </a:r>
            <a:r>
              <a:rPr lang="en-US" sz="2000" dirty="0" err="1" smtClean="0"/>
              <a:t>midplane</a:t>
            </a:r>
            <a:r>
              <a:rPr lang="en-US" sz="2000" dirty="0" smtClean="0"/>
              <a:t> half the </a:t>
            </a:r>
            <a:r>
              <a:rPr lang="en-US" sz="2000" dirty="0" smtClean="0"/>
              <a:t>time </a:t>
            </a:r>
            <a:r>
              <a:rPr lang="en-US" sz="2000" dirty="0" smtClean="0"/>
              <a:t>and</a:t>
            </a:r>
          </a:p>
          <a:p>
            <a:r>
              <a:rPr lang="en-US" sz="2000" dirty="0" smtClean="0"/>
              <a:t>towards </a:t>
            </a:r>
            <a:r>
              <a:rPr lang="en-US" sz="2000" dirty="0" smtClean="0"/>
              <a:t>it the other </a:t>
            </a:r>
            <a:r>
              <a:rPr lang="en-US" sz="2000" dirty="0" smtClean="0"/>
              <a:t>half, thus averaging </a:t>
            </a:r>
            <a:r>
              <a:rPr lang="en-US" sz="2000" dirty="0" smtClean="0"/>
              <a:t>the vertical drift out</a:t>
            </a:r>
            <a:endParaRPr lang="en-US" sz="2000" dirty="0"/>
          </a:p>
        </p:txBody>
      </p:sp>
    </p:spTree>
    <p:extLst>
      <p:ext uri="{BB962C8B-B14F-4D97-AF65-F5344CB8AC3E}">
        <p14:creationId xmlns:p14="http://schemas.microsoft.com/office/powerpoint/2010/main" val="27358578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297711"/>
          </a:xfrm>
        </p:spPr>
        <p:txBody>
          <a:bodyPr>
            <a:normAutofit/>
          </a:bodyPr>
          <a:lstStyle/>
          <a:p>
            <a:pPr>
              <a:spcBef>
                <a:spcPts val="1320"/>
              </a:spcBef>
            </a:pPr>
            <a:r>
              <a:rPr lang="en-US" dirty="0" smtClean="0">
                <a:solidFill>
                  <a:srgbClr val="7F7F7F"/>
                </a:solidFill>
              </a:rPr>
              <a:t>Confining a plasma in a torus and the need for rotational transform</a:t>
            </a:r>
          </a:p>
          <a:p>
            <a:pPr>
              <a:spcBef>
                <a:spcPts val="1320"/>
              </a:spcBef>
            </a:pPr>
            <a:r>
              <a:rPr lang="en-US" dirty="0" smtClean="0"/>
              <a:t>Generating magnetic surfaces without net plasma current</a:t>
            </a:r>
          </a:p>
          <a:p>
            <a:pPr>
              <a:spcBef>
                <a:spcPts val="1320"/>
              </a:spcBef>
            </a:pPr>
            <a:r>
              <a:rPr lang="en-US" dirty="0" smtClean="0">
                <a:solidFill>
                  <a:srgbClr val="7F7F7F"/>
                </a:solidFill>
              </a:rPr>
              <a:t>New directions in </a:t>
            </a:r>
            <a:r>
              <a:rPr lang="en-US" dirty="0" err="1" smtClean="0">
                <a:solidFill>
                  <a:srgbClr val="7F7F7F"/>
                </a:solidFill>
              </a:rPr>
              <a:t>stellarator</a:t>
            </a:r>
            <a:r>
              <a:rPr lang="en-US" dirty="0" smtClean="0">
                <a:solidFill>
                  <a:srgbClr val="7F7F7F"/>
                </a:solidFill>
              </a:rPr>
              <a:t> research</a:t>
            </a:r>
          </a:p>
          <a:p>
            <a:pPr>
              <a:spcBef>
                <a:spcPts val="1320"/>
              </a:spcBef>
            </a:pPr>
            <a:r>
              <a:rPr lang="en-US" dirty="0" smtClean="0">
                <a:solidFill>
                  <a:srgbClr val="7F7F7F"/>
                </a:solidFill>
              </a:rPr>
              <a:t>Auburn University fusion program</a:t>
            </a:r>
            <a:endParaRPr lang="en-US" dirty="0">
              <a:solidFill>
                <a:srgbClr val="7F7F7F"/>
              </a:solidFill>
            </a:endParaRPr>
          </a:p>
        </p:txBody>
      </p:sp>
      <p:sp>
        <p:nvSpPr>
          <p:cNvPr id="3" name="Title 2"/>
          <p:cNvSpPr>
            <a:spLocks noGrp="1"/>
          </p:cNvSpPr>
          <p:nvPr>
            <p:ph type="title"/>
          </p:nvPr>
        </p:nvSpPr>
        <p:spPr/>
        <p:txBody>
          <a:bodyPr>
            <a:noAutofit/>
          </a:bodyPr>
          <a:lstStyle/>
          <a:p>
            <a:r>
              <a:rPr lang="en-US" sz="3600" dirty="0" smtClean="0"/>
              <a:t>Outline</a:t>
            </a:r>
            <a:endParaRPr lang="en-US" sz="3600" dirty="0"/>
          </a:p>
        </p:txBody>
      </p:sp>
    </p:spTree>
    <p:extLst>
      <p:ext uri="{BB962C8B-B14F-4D97-AF65-F5344CB8AC3E}">
        <p14:creationId xmlns:p14="http://schemas.microsoft.com/office/powerpoint/2010/main" val="28182193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lstStyle/>
          <a:p>
            <a:pPr>
              <a:spcBef>
                <a:spcPts val="1368"/>
              </a:spcBef>
            </a:pPr>
            <a:r>
              <a:rPr lang="en-US" sz="2800" dirty="0" smtClean="0"/>
              <a:t>For a screw pinch equilibrium</a:t>
            </a:r>
            <a:r>
              <a:rPr lang="en-US" sz="2800" dirty="0" smtClean="0"/>
              <a:t>: </a:t>
            </a:r>
            <a:endParaRPr lang="en-US" sz="2800" dirty="0" smtClean="0"/>
          </a:p>
          <a:p>
            <a:pPr lvl="1">
              <a:spcBef>
                <a:spcPts val="1368"/>
              </a:spcBef>
            </a:pPr>
            <a:r>
              <a:rPr lang="en-US" sz="2600" dirty="0" smtClean="0"/>
              <a:t>Pitch:</a:t>
            </a:r>
            <a:endParaRPr lang="en-US" sz="2600" dirty="0" smtClean="0"/>
          </a:p>
          <a:p>
            <a:pPr lvl="1">
              <a:spcBef>
                <a:spcPts val="1368"/>
              </a:spcBef>
            </a:pPr>
            <a:r>
              <a:rPr lang="en-US" sz="2600" dirty="0" smtClean="0"/>
              <a:t>Rotational </a:t>
            </a:r>
            <a:r>
              <a:rPr lang="en-US" sz="2600" dirty="0" smtClean="0"/>
              <a:t>transform:</a:t>
            </a:r>
            <a:endParaRPr lang="en-US" sz="2600" dirty="0" smtClean="0"/>
          </a:p>
          <a:p>
            <a:pPr lvl="1">
              <a:spcBef>
                <a:spcPts val="1368"/>
              </a:spcBef>
            </a:pPr>
            <a:r>
              <a:rPr lang="en-US" sz="2600" dirty="0" smtClean="0"/>
              <a:t>Field lines and m</a:t>
            </a:r>
            <a:r>
              <a:rPr lang="en-US" sz="2600" dirty="0" smtClean="0"/>
              <a:t>agnetic </a:t>
            </a:r>
            <a:r>
              <a:rPr lang="en-US" sz="2600" dirty="0" smtClean="0"/>
              <a:t>surfaces</a:t>
            </a:r>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Rotational transform is a measure of field line twisting</a:t>
            </a:r>
            <a:endParaRPr lang="en-US" dirty="0"/>
          </a:p>
        </p:txBody>
      </p:sp>
      <p:pic>
        <p:nvPicPr>
          <p:cNvPr id="4" name="Picture 3" descr="F1.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900" y="4101063"/>
            <a:ext cx="6134100" cy="2756937"/>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254929313"/>
              </p:ext>
            </p:extLst>
          </p:nvPr>
        </p:nvGraphicFramePr>
        <p:xfrm>
          <a:off x="5461000" y="1708150"/>
          <a:ext cx="2235200" cy="435276"/>
        </p:xfrm>
        <a:graphic>
          <a:graphicData uri="http://schemas.openxmlformats.org/presentationml/2006/ole">
            <mc:AlternateContent xmlns:mc="http://schemas.openxmlformats.org/markup-compatibility/2006">
              <mc:Choice xmlns:v="urn:schemas-microsoft-com:vml" Requires="v">
                <p:oleObj spid="_x0000_s4309" name="Equation" r:id="rId5" imgW="2413000" imgH="469900" progId="Equation.3">
                  <p:embed/>
                </p:oleObj>
              </mc:Choice>
              <mc:Fallback>
                <p:oleObj name="Equation" r:id="rId5" imgW="2413000" imgH="469900" progId="Equation.3">
                  <p:embed/>
                  <p:pic>
                    <p:nvPicPr>
                      <p:cNvPr id="0" name=""/>
                      <p:cNvPicPr/>
                      <p:nvPr/>
                    </p:nvPicPr>
                    <p:blipFill>
                      <a:blip r:embed="rId6"/>
                      <a:stretch>
                        <a:fillRect/>
                      </a:stretch>
                    </p:blipFill>
                    <p:spPr>
                      <a:xfrm>
                        <a:off x="5461000" y="1708150"/>
                        <a:ext cx="2235200" cy="43527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40509086"/>
              </p:ext>
            </p:extLst>
          </p:nvPr>
        </p:nvGraphicFramePr>
        <p:xfrm>
          <a:off x="2343150" y="2139950"/>
          <a:ext cx="1403350" cy="753017"/>
        </p:xfrm>
        <a:graphic>
          <a:graphicData uri="http://schemas.openxmlformats.org/presentationml/2006/ole">
            <mc:AlternateContent xmlns:mc="http://schemas.openxmlformats.org/markup-compatibility/2006">
              <mc:Choice xmlns:v="urn:schemas-microsoft-com:vml" Requires="v">
                <p:oleObj spid="_x0000_s4310" name="Equation" r:id="rId7" imgW="1562100" imgH="838200" progId="Equation.3">
                  <p:embed/>
                </p:oleObj>
              </mc:Choice>
              <mc:Fallback>
                <p:oleObj name="Equation" r:id="rId7" imgW="1562100" imgH="838200" progId="Equation.3">
                  <p:embed/>
                  <p:pic>
                    <p:nvPicPr>
                      <p:cNvPr id="0" name=""/>
                      <p:cNvPicPr/>
                      <p:nvPr/>
                    </p:nvPicPr>
                    <p:blipFill>
                      <a:blip r:embed="rId8"/>
                      <a:stretch>
                        <a:fillRect/>
                      </a:stretch>
                    </p:blipFill>
                    <p:spPr>
                      <a:xfrm>
                        <a:off x="2343150" y="2139950"/>
                        <a:ext cx="1403350" cy="75301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70176210"/>
              </p:ext>
            </p:extLst>
          </p:nvPr>
        </p:nvGraphicFramePr>
        <p:xfrm>
          <a:off x="4552950" y="2716474"/>
          <a:ext cx="1822450" cy="737925"/>
        </p:xfrm>
        <a:graphic>
          <a:graphicData uri="http://schemas.openxmlformats.org/presentationml/2006/ole">
            <mc:AlternateContent xmlns:mc="http://schemas.openxmlformats.org/markup-compatibility/2006">
              <mc:Choice xmlns:v="urn:schemas-microsoft-com:vml" Requires="v">
                <p:oleObj spid="_x0000_s4311" name="Equation" r:id="rId9" imgW="2070100" imgH="838200" progId="Equation.3">
                  <p:embed/>
                </p:oleObj>
              </mc:Choice>
              <mc:Fallback>
                <p:oleObj name="Equation" r:id="rId9" imgW="2070100" imgH="838200" progId="Equation.3">
                  <p:embed/>
                  <p:pic>
                    <p:nvPicPr>
                      <p:cNvPr id="0" name=""/>
                      <p:cNvPicPr/>
                      <p:nvPr/>
                    </p:nvPicPr>
                    <p:blipFill>
                      <a:blip r:embed="rId10"/>
                      <a:stretch>
                        <a:fillRect/>
                      </a:stretch>
                    </p:blipFill>
                    <p:spPr>
                      <a:xfrm>
                        <a:off x="4552950" y="2716474"/>
                        <a:ext cx="1822450" cy="737925"/>
                      </a:xfrm>
                      <a:prstGeom prst="rect">
                        <a:avLst/>
                      </a:prstGeom>
                    </p:spPr>
                  </p:pic>
                </p:oleObj>
              </mc:Fallback>
            </mc:AlternateContent>
          </a:graphicData>
        </a:graphic>
      </p:graphicFrame>
    </p:spTree>
    <p:extLst>
      <p:ext uri="{BB962C8B-B14F-4D97-AF65-F5344CB8AC3E}">
        <p14:creationId xmlns:p14="http://schemas.microsoft.com/office/powerpoint/2010/main" val="27358578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lstStyle/>
          <a:p>
            <a:pPr>
              <a:spcBef>
                <a:spcPts val="1368"/>
              </a:spcBef>
            </a:pPr>
            <a:r>
              <a:rPr lang="en-US" sz="2800" dirty="0" smtClean="0"/>
              <a:t>Net </a:t>
            </a:r>
            <a:r>
              <a:rPr lang="en-US" sz="2800" dirty="0" err="1" smtClean="0"/>
              <a:t>toroidal</a:t>
            </a:r>
            <a:r>
              <a:rPr lang="en-US" sz="2800" dirty="0" smtClean="0"/>
              <a:t> plasma current like in the </a:t>
            </a:r>
            <a:r>
              <a:rPr lang="en-US" sz="2800" dirty="0" err="1" smtClean="0"/>
              <a:t>tokamak</a:t>
            </a:r>
            <a:endParaRPr lang="en-US" sz="2800" dirty="0" smtClean="0"/>
          </a:p>
          <a:p>
            <a:pPr>
              <a:spcBef>
                <a:spcPts val="1368"/>
              </a:spcBef>
            </a:pPr>
            <a:r>
              <a:rPr lang="en-US" sz="2800" dirty="0" smtClean="0"/>
              <a:t>Torsion (non-planar) magnetic axis like the original figure eight </a:t>
            </a:r>
            <a:r>
              <a:rPr lang="en-US" sz="2800" dirty="0" err="1" smtClean="0"/>
              <a:t>stellarator</a:t>
            </a:r>
            <a:endParaRPr lang="en-US" sz="2800" dirty="0" smtClean="0"/>
          </a:p>
          <a:p>
            <a:pPr>
              <a:spcBef>
                <a:spcPts val="1368"/>
              </a:spcBef>
            </a:pPr>
            <a:r>
              <a:rPr lang="en-US" sz="2800" dirty="0" smtClean="0"/>
              <a:t>Non-circular deformation of the magnetic surfaces in resonance with field line motion</a:t>
            </a:r>
          </a:p>
          <a:p>
            <a:pPr>
              <a:spcBef>
                <a:spcPts val="1368"/>
              </a:spcBef>
            </a:pPr>
            <a:endParaRPr lang="en-US" sz="2800" dirty="0" smtClean="0"/>
          </a:p>
          <a:p>
            <a:pPr>
              <a:spcBef>
                <a:spcPts val="1368"/>
              </a:spcBef>
            </a:pPr>
            <a:endParaRPr lang="en-US" sz="2800" dirty="0" smtClean="0"/>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The three ways to generate rotational transform</a:t>
            </a:r>
            <a:endParaRPr lang="en-US" dirty="0"/>
          </a:p>
        </p:txBody>
      </p:sp>
    </p:spTree>
    <p:extLst>
      <p:ext uri="{BB962C8B-B14F-4D97-AF65-F5344CB8AC3E}">
        <p14:creationId xmlns:p14="http://schemas.microsoft.com/office/powerpoint/2010/main" val="3000919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7319"/>
            <a:ext cx="8915400" cy="1143000"/>
          </a:xfrm>
        </p:spPr>
        <p:txBody>
          <a:bodyPr>
            <a:normAutofit/>
          </a:bodyPr>
          <a:lstStyle/>
          <a:p>
            <a:r>
              <a:rPr lang="en-US" dirty="0" smtClean="0"/>
              <a:t>Equations for field line motion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83718083"/>
              </p:ext>
            </p:extLst>
          </p:nvPr>
        </p:nvGraphicFramePr>
        <p:xfrm>
          <a:off x="3987800" y="1873250"/>
          <a:ext cx="2667000" cy="368300"/>
        </p:xfrm>
        <a:graphic>
          <a:graphicData uri="http://schemas.openxmlformats.org/presentationml/2006/ole">
            <mc:AlternateContent xmlns:mc="http://schemas.openxmlformats.org/markup-compatibility/2006">
              <mc:Choice xmlns:v="urn:schemas-microsoft-com:vml" Requires="v">
                <p:oleObj spid="_x0000_s3357" name="Equation" r:id="rId4" imgW="2667000" imgH="368300" progId="Equation.3">
                  <p:embed/>
                </p:oleObj>
              </mc:Choice>
              <mc:Fallback>
                <p:oleObj name="Equation" r:id="rId4" imgW="2667000" imgH="368300" progId="Equation.3">
                  <p:embed/>
                  <p:pic>
                    <p:nvPicPr>
                      <p:cNvPr id="0" name=""/>
                      <p:cNvPicPr/>
                      <p:nvPr/>
                    </p:nvPicPr>
                    <p:blipFill>
                      <a:blip r:embed="rId5"/>
                      <a:stretch>
                        <a:fillRect/>
                      </a:stretch>
                    </p:blipFill>
                    <p:spPr>
                      <a:xfrm>
                        <a:off x="3987800" y="1873250"/>
                        <a:ext cx="2667000" cy="368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84085127"/>
              </p:ext>
            </p:extLst>
          </p:nvPr>
        </p:nvGraphicFramePr>
        <p:xfrm>
          <a:off x="5880100" y="2839134"/>
          <a:ext cx="1663700" cy="825500"/>
        </p:xfrm>
        <a:graphic>
          <a:graphicData uri="http://schemas.openxmlformats.org/presentationml/2006/ole">
            <mc:AlternateContent xmlns:mc="http://schemas.openxmlformats.org/markup-compatibility/2006">
              <mc:Choice xmlns:v="urn:schemas-microsoft-com:vml" Requires="v">
                <p:oleObj spid="_x0000_s3358" name="Equation" r:id="rId6" imgW="1663700" imgH="825500" progId="Equation.3">
                  <p:embed/>
                </p:oleObj>
              </mc:Choice>
              <mc:Fallback>
                <p:oleObj name="Equation" r:id="rId6" imgW="1663700" imgH="825500" progId="Equation.3">
                  <p:embed/>
                  <p:pic>
                    <p:nvPicPr>
                      <p:cNvPr id="0" name=""/>
                      <p:cNvPicPr/>
                      <p:nvPr/>
                    </p:nvPicPr>
                    <p:blipFill>
                      <a:blip r:embed="rId7"/>
                      <a:stretch>
                        <a:fillRect/>
                      </a:stretch>
                    </p:blipFill>
                    <p:spPr>
                      <a:xfrm>
                        <a:off x="5880100" y="2839134"/>
                        <a:ext cx="1663700" cy="825500"/>
                      </a:xfrm>
                      <a:prstGeom prst="rect">
                        <a:avLst/>
                      </a:prstGeom>
                    </p:spPr>
                  </p:pic>
                </p:oleObj>
              </mc:Fallback>
            </mc:AlternateContent>
          </a:graphicData>
        </a:graphic>
      </p:graphicFrame>
      <p:sp>
        <p:nvSpPr>
          <p:cNvPr id="12" name="TextBox 11"/>
          <p:cNvSpPr txBox="1"/>
          <p:nvPr/>
        </p:nvSpPr>
        <p:spPr>
          <a:xfrm>
            <a:off x="622300" y="2893535"/>
            <a:ext cx="4701227" cy="461665"/>
          </a:xfrm>
          <a:prstGeom prst="rect">
            <a:avLst/>
          </a:prstGeom>
          <a:noFill/>
        </p:spPr>
        <p:txBody>
          <a:bodyPr wrap="none" rtlCol="0">
            <a:spAutoFit/>
          </a:bodyPr>
          <a:lstStyle/>
          <a:p>
            <a:r>
              <a:rPr lang="en-US" sz="2400" dirty="0"/>
              <a:t>For motion along the field </a:t>
            </a:r>
            <a:r>
              <a:rPr lang="en-US" sz="2400" dirty="0" smtClean="0"/>
              <a:t>direction:</a:t>
            </a:r>
            <a:endParaRPr lang="en-US" sz="2400" dirty="0"/>
          </a:p>
        </p:txBody>
      </p:sp>
      <p:sp>
        <p:nvSpPr>
          <p:cNvPr id="14" name="TextBox 13"/>
          <p:cNvSpPr txBox="1"/>
          <p:nvPr/>
        </p:nvSpPr>
        <p:spPr>
          <a:xfrm>
            <a:off x="647700" y="1797050"/>
            <a:ext cx="2863134" cy="461665"/>
          </a:xfrm>
          <a:prstGeom prst="rect">
            <a:avLst/>
          </a:prstGeom>
          <a:noFill/>
        </p:spPr>
        <p:txBody>
          <a:bodyPr wrap="none" rtlCol="0">
            <a:spAutoFit/>
          </a:bodyPr>
          <a:lstStyle/>
          <a:p>
            <a:r>
              <a:rPr lang="en-US" sz="2400" dirty="0" smtClean="0"/>
              <a:t>Simple example field:</a:t>
            </a:r>
            <a:endParaRPr lang="en-US" sz="2400" dirty="0"/>
          </a:p>
        </p:txBody>
      </p:sp>
    </p:spTree>
    <p:extLst>
      <p:ext uri="{BB962C8B-B14F-4D97-AF65-F5344CB8AC3E}">
        <p14:creationId xmlns:p14="http://schemas.microsoft.com/office/powerpoint/2010/main" val="4944765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1855512"/>
          </a:xfrm>
        </p:spPr>
        <p:txBody>
          <a:bodyPr>
            <a:normAutofit/>
          </a:bodyPr>
          <a:lstStyle/>
          <a:p>
            <a:pPr>
              <a:spcBef>
                <a:spcPts val="1320"/>
              </a:spcBef>
            </a:pPr>
            <a:r>
              <a:rPr lang="en-US" sz="2800" dirty="0" smtClean="0"/>
              <a:t>Confining </a:t>
            </a:r>
            <a:r>
              <a:rPr lang="en-US" sz="2800" dirty="0"/>
              <a:t>m</a:t>
            </a:r>
            <a:r>
              <a:rPr lang="en-US" sz="2800" dirty="0" smtClean="0"/>
              <a:t>agnetic fields can be </a:t>
            </a:r>
            <a:r>
              <a:rPr lang="en-US" sz="2800" dirty="0" smtClean="0"/>
              <a:t>supplied/generated by internal plasma </a:t>
            </a:r>
            <a:r>
              <a:rPr lang="en-US" sz="2800" dirty="0" smtClean="0"/>
              <a:t>currents or external coils</a:t>
            </a:r>
            <a:endParaRPr lang="en-US" sz="2800" dirty="0" smtClean="0"/>
          </a:p>
        </p:txBody>
      </p:sp>
      <p:sp>
        <p:nvSpPr>
          <p:cNvPr id="3" name="Title 2"/>
          <p:cNvSpPr>
            <a:spLocks noGrp="1"/>
          </p:cNvSpPr>
          <p:nvPr>
            <p:ph type="title"/>
          </p:nvPr>
        </p:nvSpPr>
        <p:spPr/>
        <p:txBody>
          <a:bodyPr>
            <a:noAutofit/>
          </a:bodyPr>
          <a:lstStyle/>
          <a:p>
            <a:r>
              <a:rPr lang="en-US" sz="3600" dirty="0" smtClean="0"/>
              <a:t>The continuum </a:t>
            </a:r>
            <a:r>
              <a:rPr lang="en-US" sz="3600" dirty="0" smtClean="0"/>
              <a:t>of magnetic confinement configurations</a:t>
            </a:r>
            <a:endParaRPr lang="en-US" sz="3600" dirty="0"/>
          </a:p>
        </p:txBody>
      </p:sp>
      <p:pic>
        <p:nvPicPr>
          <p:cNvPr id="2" name="Picture 1"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73" y="3392034"/>
            <a:ext cx="1465483" cy="1346489"/>
          </a:xfrm>
          <a:prstGeom prst="rect">
            <a:avLst/>
          </a:prstGeom>
        </p:spPr>
      </p:pic>
      <p:pic>
        <p:nvPicPr>
          <p:cNvPr id="5" name="Picture 4" descr="Unknow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264" y="3367376"/>
            <a:ext cx="1808817" cy="1618941"/>
          </a:xfrm>
          <a:prstGeom prst="rect">
            <a:avLst/>
          </a:prstGeom>
        </p:spPr>
      </p:pic>
      <p:pic>
        <p:nvPicPr>
          <p:cNvPr id="12" name="Picture 11"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722" y="3439690"/>
            <a:ext cx="2549312" cy="1549061"/>
          </a:xfrm>
          <a:prstGeom prst="rect">
            <a:avLst/>
          </a:prstGeom>
        </p:spPr>
      </p:pic>
      <p:pic>
        <p:nvPicPr>
          <p:cNvPr id="13" name="Picture 12" descr="W7X-Spulen_Plasma_blau_gel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786" y="3327820"/>
            <a:ext cx="2767098" cy="1721750"/>
          </a:xfrm>
          <a:prstGeom prst="rect">
            <a:avLst/>
          </a:prstGeom>
        </p:spPr>
      </p:pic>
      <p:sp>
        <p:nvSpPr>
          <p:cNvPr id="4" name="TextBox 3"/>
          <p:cNvSpPr txBox="1"/>
          <p:nvPr/>
        </p:nvSpPr>
        <p:spPr>
          <a:xfrm>
            <a:off x="843068" y="6220993"/>
            <a:ext cx="7436050" cy="369332"/>
          </a:xfrm>
          <a:prstGeom prst="rect">
            <a:avLst/>
          </a:prstGeom>
          <a:noFill/>
        </p:spPr>
        <p:txBody>
          <a:bodyPr wrap="none" rtlCol="0">
            <a:spAutoFit/>
          </a:bodyPr>
          <a:lstStyle/>
          <a:p>
            <a:r>
              <a:rPr lang="en-US" dirty="0" smtClean="0"/>
              <a:t>See M. </a:t>
            </a:r>
            <a:r>
              <a:rPr lang="en-US" dirty="0" err="1" smtClean="0"/>
              <a:t>Mauel</a:t>
            </a:r>
            <a:r>
              <a:rPr lang="en-US" dirty="0" smtClean="0"/>
              <a:t> 2015 SULI </a:t>
            </a:r>
            <a:r>
              <a:rPr lang="en-US" dirty="0" smtClean="0"/>
              <a:t>lecture for further discussion of other configurations </a:t>
            </a:r>
            <a:endParaRPr lang="en-US" dirty="0"/>
          </a:p>
        </p:txBody>
      </p:sp>
      <p:sp>
        <p:nvSpPr>
          <p:cNvPr id="7" name="TextBox 6"/>
          <p:cNvSpPr txBox="1"/>
          <p:nvPr/>
        </p:nvSpPr>
        <p:spPr>
          <a:xfrm>
            <a:off x="457200" y="4889385"/>
            <a:ext cx="1020644" cy="646331"/>
          </a:xfrm>
          <a:prstGeom prst="rect">
            <a:avLst/>
          </a:prstGeom>
          <a:noFill/>
        </p:spPr>
        <p:txBody>
          <a:bodyPr wrap="none" rtlCol="0">
            <a:spAutoFit/>
          </a:bodyPr>
          <a:lstStyle/>
          <a:p>
            <a:pPr algn="ctr"/>
            <a:r>
              <a:rPr lang="en-US" dirty="0" smtClean="0"/>
              <a:t>Compact </a:t>
            </a:r>
          </a:p>
          <a:p>
            <a:pPr algn="ctr"/>
            <a:r>
              <a:rPr lang="en-US" dirty="0" smtClean="0"/>
              <a:t>tori</a:t>
            </a:r>
            <a:endParaRPr lang="en-US" dirty="0"/>
          </a:p>
        </p:txBody>
      </p:sp>
      <p:sp>
        <p:nvSpPr>
          <p:cNvPr id="8" name="TextBox 7"/>
          <p:cNvSpPr txBox="1"/>
          <p:nvPr/>
        </p:nvSpPr>
        <p:spPr>
          <a:xfrm>
            <a:off x="2272259" y="5166384"/>
            <a:ext cx="535310" cy="369332"/>
          </a:xfrm>
          <a:prstGeom prst="rect">
            <a:avLst/>
          </a:prstGeom>
          <a:noFill/>
        </p:spPr>
        <p:txBody>
          <a:bodyPr wrap="none" rtlCol="0">
            <a:spAutoFit/>
          </a:bodyPr>
          <a:lstStyle/>
          <a:p>
            <a:r>
              <a:rPr lang="en-US" dirty="0" smtClean="0"/>
              <a:t>RFP</a:t>
            </a:r>
            <a:endParaRPr lang="en-US" dirty="0"/>
          </a:p>
        </p:txBody>
      </p:sp>
      <p:sp>
        <p:nvSpPr>
          <p:cNvPr id="9" name="TextBox 8"/>
          <p:cNvSpPr txBox="1"/>
          <p:nvPr/>
        </p:nvSpPr>
        <p:spPr>
          <a:xfrm>
            <a:off x="4463345" y="5166384"/>
            <a:ext cx="1034283" cy="369332"/>
          </a:xfrm>
          <a:prstGeom prst="rect">
            <a:avLst/>
          </a:prstGeom>
          <a:noFill/>
        </p:spPr>
        <p:txBody>
          <a:bodyPr wrap="none" rtlCol="0">
            <a:spAutoFit/>
          </a:bodyPr>
          <a:lstStyle/>
          <a:p>
            <a:r>
              <a:rPr lang="en-US" dirty="0" err="1" smtClean="0"/>
              <a:t>Tokamak</a:t>
            </a:r>
            <a:endParaRPr lang="en-US" dirty="0"/>
          </a:p>
        </p:txBody>
      </p:sp>
      <p:sp>
        <p:nvSpPr>
          <p:cNvPr id="10" name="TextBox 9"/>
          <p:cNvSpPr txBox="1"/>
          <p:nvPr/>
        </p:nvSpPr>
        <p:spPr>
          <a:xfrm>
            <a:off x="7114229" y="5116530"/>
            <a:ext cx="1172116" cy="369332"/>
          </a:xfrm>
          <a:prstGeom prst="rect">
            <a:avLst/>
          </a:prstGeom>
          <a:noFill/>
        </p:spPr>
        <p:txBody>
          <a:bodyPr wrap="none" rtlCol="0">
            <a:spAutoFit/>
          </a:bodyPr>
          <a:lstStyle/>
          <a:p>
            <a:r>
              <a:rPr lang="en-US" dirty="0" err="1" smtClean="0"/>
              <a:t>Stellarator</a:t>
            </a:r>
            <a:endParaRPr lang="en-US" dirty="0"/>
          </a:p>
        </p:txBody>
      </p:sp>
    </p:spTree>
    <p:extLst>
      <p:ext uri="{BB962C8B-B14F-4D97-AF65-F5344CB8AC3E}">
        <p14:creationId xmlns:p14="http://schemas.microsoft.com/office/powerpoint/2010/main" val="13665760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7319"/>
            <a:ext cx="8915400" cy="1143000"/>
          </a:xfrm>
        </p:spPr>
        <p:txBody>
          <a:bodyPr>
            <a:normAutofit/>
          </a:bodyPr>
          <a:lstStyle/>
          <a:p>
            <a:r>
              <a:rPr lang="en-US" dirty="0" smtClean="0"/>
              <a:t>Equations for field line motion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30325074"/>
              </p:ext>
            </p:extLst>
          </p:nvPr>
        </p:nvGraphicFramePr>
        <p:xfrm>
          <a:off x="3987800" y="1873250"/>
          <a:ext cx="2667000" cy="368300"/>
        </p:xfrm>
        <a:graphic>
          <a:graphicData uri="http://schemas.openxmlformats.org/presentationml/2006/ole">
            <mc:AlternateContent xmlns:mc="http://schemas.openxmlformats.org/markup-compatibility/2006">
              <mc:Choice xmlns:v="urn:schemas-microsoft-com:vml" Requires="v">
                <p:oleObj spid="_x0000_s7433" name="Equation" r:id="rId4" imgW="2667000" imgH="368300" progId="Equation.3">
                  <p:embed/>
                </p:oleObj>
              </mc:Choice>
              <mc:Fallback>
                <p:oleObj name="Equation" r:id="rId4" imgW="2667000" imgH="368300" progId="Equation.3">
                  <p:embed/>
                  <p:pic>
                    <p:nvPicPr>
                      <p:cNvPr id="0" name=""/>
                      <p:cNvPicPr/>
                      <p:nvPr/>
                    </p:nvPicPr>
                    <p:blipFill>
                      <a:blip r:embed="rId5"/>
                      <a:stretch>
                        <a:fillRect/>
                      </a:stretch>
                    </p:blipFill>
                    <p:spPr>
                      <a:xfrm>
                        <a:off x="3987800" y="1873250"/>
                        <a:ext cx="2667000" cy="3683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12838936"/>
              </p:ext>
            </p:extLst>
          </p:nvPr>
        </p:nvGraphicFramePr>
        <p:xfrm>
          <a:off x="5880100" y="2839134"/>
          <a:ext cx="1663700" cy="825500"/>
        </p:xfrm>
        <a:graphic>
          <a:graphicData uri="http://schemas.openxmlformats.org/presentationml/2006/ole">
            <mc:AlternateContent xmlns:mc="http://schemas.openxmlformats.org/markup-compatibility/2006">
              <mc:Choice xmlns:v="urn:schemas-microsoft-com:vml" Requires="v">
                <p:oleObj spid="_x0000_s7434" name="Equation" r:id="rId6" imgW="1663700" imgH="825500" progId="Equation.3">
                  <p:embed/>
                </p:oleObj>
              </mc:Choice>
              <mc:Fallback>
                <p:oleObj name="Equation" r:id="rId6" imgW="1663700" imgH="825500" progId="Equation.3">
                  <p:embed/>
                  <p:pic>
                    <p:nvPicPr>
                      <p:cNvPr id="0" name=""/>
                      <p:cNvPicPr/>
                      <p:nvPr/>
                    </p:nvPicPr>
                    <p:blipFill>
                      <a:blip r:embed="rId7"/>
                      <a:stretch>
                        <a:fillRect/>
                      </a:stretch>
                    </p:blipFill>
                    <p:spPr>
                      <a:xfrm>
                        <a:off x="5880100" y="2839134"/>
                        <a:ext cx="1663700" cy="825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54633192"/>
              </p:ext>
            </p:extLst>
          </p:nvPr>
        </p:nvGraphicFramePr>
        <p:xfrm>
          <a:off x="2298317" y="5022850"/>
          <a:ext cx="1574800" cy="800100"/>
        </p:xfrm>
        <a:graphic>
          <a:graphicData uri="http://schemas.openxmlformats.org/presentationml/2006/ole">
            <mc:AlternateContent xmlns:mc="http://schemas.openxmlformats.org/markup-compatibility/2006">
              <mc:Choice xmlns:v="urn:schemas-microsoft-com:vml" Requires="v">
                <p:oleObj spid="_x0000_s7435" name="Equation" r:id="rId8" imgW="1574800" imgH="800100" progId="Equation.3">
                  <p:embed/>
                </p:oleObj>
              </mc:Choice>
              <mc:Fallback>
                <p:oleObj name="Equation" r:id="rId8" imgW="1574800" imgH="800100" progId="Equation.3">
                  <p:embed/>
                  <p:pic>
                    <p:nvPicPr>
                      <p:cNvPr id="0" name=""/>
                      <p:cNvPicPr/>
                      <p:nvPr/>
                    </p:nvPicPr>
                    <p:blipFill>
                      <a:blip r:embed="rId9"/>
                      <a:stretch>
                        <a:fillRect/>
                      </a:stretch>
                    </p:blipFill>
                    <p:spPr>
                      <a:xfrm>
                        <a:off x="2298317" y="5022850"/>
                        <a:ext cx="1574800" cy="800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43968291"/>
              </p:ext>
            </p:extLst>
          </p:nvPr>
        </p:nvGraphicFramePr>
        <p:xfrm>
          <a:off x="5003800" y="5022850"/>
          <a:ext cx="1574800" cy="800100"/>
        </p:xfrm>
        <a:graphic>
          <a:graphicData uri="http://schemas.openxmlformats.org/presentationml/2006/ole">
            <mc:AlternateContent xmlns:mc="http://schemas.openxmlformats.org/markup-compatibility/2006">
              <mc:Choice xmlns:v="urn:schemas-microsoft-com:vml" Requires="v">
                <p:oleObj spid="_x0000_s7436" name="Equation" r:id="rId10" imgW="1574800" imgH="800100" progId="Equation.3">
                  <p:embed/>
                </p:oleObj>
              </mc:Choice>
              <mc:Fallback>
                <p:oleObj name="Equation" r:id="rId10" imgW="1574800" imgH="800100" progId="Equation.3">
                  <p:embed/>
                  <p:pic>
                    <p:nvPicPr>
                      <p:cNvPr id="0" name=""/>
                      <p:cNvPicPr/>
                      <p:nvPr/>
                    </p:nvPicPr>
                    <p:blipFill>
                      <a:blip r:embed="rId11"/>
                      <a:stretch>
                        <a:fillRect/>
                      </a:stretch>
                    </p:blipFill>
                    <p:spPr>
                      <a:xfrm>
                        <a:off x="5003800" y="5022850"/>
                        <a:ext cx="1574800" cy="800100"/>
                      </a:xfrm>
                      <a:prstGeom prst="rect">
                        <a:avLst/>
                      </a:prstGeom>
                    </p:spPr>
                  </p:pic>
                </p:oleObj>
              </mc:Fallback>
            </mc:AlternateContent>
          </a:graphicData>
        </a:graphic>
      </p:graphicFrame>
      <p:sp>
        <p:nvSpPr>
          <p:cNvPr id="12" name="TextBox 11"/>
          <p:cNvSpPr txBox="1"/>
          <p:nvPr/>
        </p:nvSpPr>
        <p:spPr>
          <a:xfrm>
            <a:off x="622300" y="2893535"/>
            <a:ext cx="4701227" cy="461665"/>
          </a:xfrm>
          <a:prstGeom prst="rect">
            <a:avLst/>
          </a:prstGeom>
          <a:noFill/>
        </p:spPr>
        <p:txBody>
          <a:bodyPr wrap="none" rtlCol="0">
            <a:spAutoFit/>
          </a:bodyPr>
          <a:lstStyle/>
          <a:p>
            <a:r>
              <a:rPr lang="en-US" sz="2400" dirty="0"/>
              <a:t>For motion along the field </a:t>
            </a:r>
            <a:r>
              <a:rPr lang="en-US" sz="2400" dirty="0" smtClean="0"/>
              <a:t>direction:</a:t>
            </a:r>
            <a:endParaRPr lang="en-US" sz="2400" dirty="0"/>
          </a:p>
        </p:txBody>
      </p:sp>
      <p:sp>
        <p:nvSpPr>
          <p:cNvPr id="14" name="TextBox 13"/>
          <p:cNvSpPr txBox="1"/>
          <p:nvPr/>
        </p:nvSpPr>
        <p:spPr>
          <a:xfrm>
            <a:off x="647700" y="1797050"/>
            <a:ext cx="2863134" cy="461665"/>
          </a:xfrm>
          <a:prstGeom prst="rect">
            <a:avLst/>
          </a:prstGeom>
          <a:noFill/>
        </p:spPr>
        <p:txBody>
          <a:bodyPr wrap="none" rtlCol="0">
            <a:spAutoFit/>
          </a:bodyPr>
          <a:lstStyle/>
          <a:p>
            <a:r>
              <a:rPr lang="en-US" sz="2400" dirty="0" smtClean="0"/>
              <a:t>Simple example field:</a:t>
            </a:r>
            <a:endParaRPr lang="en-US" sz="2400" dirty="0"/>
          </a:p>
        </p:txBody>
      </p:sp>
      <p:sp>
        <p:nvSpPr>
          <p:cNvPr id="15" name="TextBox 14"/>
          <p:cNvSpPr txBox="1"/>
          <p:nvPr/>
        </p:nvSpPr>
        <p:spPr>
          <a:xfrm>
            <a:off x="673100" y="4106217"/>
            <a:ext cx="2907917" cy="461665"/>
          </a:xfrm>
          <a:prstGeom prst="rect">
            <a:avLst/>
          </a:prstGeom>
          <a:noFill/>
        </p:spPr>
        <p:txBody>
          <a:bodyPr wrap="none" rtlCol="0">
            <a:spAutoFit/>
          </a:bodyPr>
          <a:lstStyle/>
          <a:p>
            <a:r>
              <a:rPr lang="en-US" sz="2400" dirty="0" smtClean="0"/>
              <a:t>Some algebra yields...</a:t>
            </a:r>
            <a:endParaRPr lang="en-US" sz="2400" dirty="0"/>
          </a:p>
        </p:txBody>
      </p:sp>
    </p:spTree>
    <p:extLst>
      <p:ext uri="{BB962C8B-B14F-4D97-AF65-F5344CB8AC3E}">
        <p14:creationId xmlns:p14="http://schemas.microsoft.com/office/powerpoint/2010/main" val="41326396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7319"/>
            <a:ext cx="8915400" cy="1143000"/>
          </a:xfrm>
        </p:spPr>
        <p:txBody>
          <a:bodyPr>
            <a:normAutofit/>
          </a:bodyPr>
          <a:lstStyle/>
          <a:p>
            <a:r>
              <a:rPr lang="en-US" dirty="0"/>
              <a:t>Equations for field line motion</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69298030"/>
              </p:ext>
            </p:extLst>
          </p:nvPr>
        </p:nvGraphicFramePr>
        <p:xfrm>
          <a:off x="2374900" y="2533650"/>
          <a:ext cx="1574800" cy="800100"/>
        </p:xfrm>
        <a:graphic>
          <a:graphicData uri="http://schemas.openxmlformats.org/presentationml/2006/ole">
            <mc:AlternateContent xmlns:mc="http://schemas.openxmlformats.org/markup-compatibility/2006">
              <mc:Choice xmlns:v="urn:schemas-microsoft-com:vml" Requires="v">
                <p:oleObj spid="_x0000_s6623" name="Equation" r:id="rId4" imgW="1574800" imgH="800100" progId="Equation.3">
                  <p:embed/>
                </p:oleObj>
              </mc:Choice>
              <mc:Fallback>
                <p:oleObj name="Equation" r:id="rId4" imgW="1574800" imgH="800100" progId="Equation.3">
                  <p:embed/>
                  <p:pic>
                    <p:nvPicPr>
                      <p:cNvPr id="0" name=""/>
                      <p:cNvPicPr/>
                      <p:nvPr/>
                    </p:nvPicPr>
                    <p:blipFill>
                      <a:blip r:embed="rId5"/>
                      <a:stretch>
                        <a:fillRect/>
                      </a:stretch>
                    </p:blipFill>
                    <p:spPr>
                      <a:xfrm>
                        <a:off x="2374900" y="2533650"/>
                        <a:ext cx="1574800" cy="800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14830237"/>
              </p:ext>
            </p:extLst>
          </p:nvPr>
        </p:nvGraphicFramePr>
        <p:xfrm>
          <a:off x="4787900" y="2533650"/>
          <a:ext cx="1574800" cy="800100"/>
        </p:xfrm>
        <a:graphic>
          <a:graphicData uri="http://schemas.openxmlformats.org/presentationml/2006/ole">
            <mc:AlternateContent xmlns:mc="http://schemas.openxmlformats.org/markup-compatibility/2006">
              <mc:Choice xmlns:v="urn:schemas-microsoft-com:vml" Requires="v">
                <p:oleObj spid="_x0000_s6624" name="Equation" r:id="rId6" imgW="1574800" imgH="800100" progId="Equation.3">
                  <p:embed/>
                </p:oleObj>
              </mc:Choice>
              <mc:Fallback>
                <p:oleObj name="Equation" r:id="rId6" imgW="1574800" imgH="800100" progId="Equation.3">
                  <p:embed/>
                  <p:pic>
                    <p:nvPicPr>
                      <p:cNvPr id="0" name=""/>
                      <p:cNvPicPr/>
                      <p:nvPr/>
                    </p:nvPicPr>
                    <p:blipFill>
                      <a:blip r:embed="rId7"/>
                      <a:stretch>
                        <a:fillRect/>
                      </a:stretch>
                    </p:blipFill>
                    <p:spPr>
                      <a:xfrm>
                        <a:off x="4787900" y="2533650"/>
                        <a:ext cx="1574800" cy="800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2628195"/>
              </p:ext>
            </p:extLst>
          </p:nvPr>
        </p:nvGraphicFramePr>
        <p:xfrm>
          <a:off x="2324100" y="3800733"/>
          <a:ext cx="2476500" cy="292100"/>
        </p:xfrm>
        <a:graphic>
          <a:graphicData uri="http://schemas.openxmlformats.org/presentationml/2006/ole">
            <mc:AlternateContent xmlns:mc="http://schemas.openxmlformats.org/markup-compatibility/2006">
              <mc:Choice xmlns:v="urn:schemas-microsoft-com:vml" Requires="v">
                <p:oleObj spid="_x0000_s6625" name="Equation" r:id="rId8" imgW="2476500" imgH="292100" progId="Equation.3">
                  <p:embed/>
                </p:oleObj>
              </mc:Choice>
              <mc:Fallback>
                <p:oleObj name="Equation" r:id="rId8" imgW="2476500" imgH="292100" progId="Equation.3">
                  <p:embed/>
                  <p:pic>
                    <p:nvPicPr>
                      <p:cNvPr id="0" name=""/>
                      <p:cNvPicPr/>
                      <p:nvPr/>
                    </p:nvPicPr>
                    <p:blipFill>
                      <a:blip r:embed="rId9"/>
                      <a:stretch>
                        <a:fillRect/>
                      </a:stretch>
                    </p:blipFill>
                    <p:spPr>
                      <a:xfrm>
                        <a:off x="2324100" y="3800733"/>
                        <a:ext cx="2476500" cy="292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12766026"/>
              </p:ext>
            </p:extLst>
          </p:nvPr>
        </p:nvGraphicFramePr>
        <p:xfrm>
          <a:off x="6978650" y="3747314"/>
          <a:ext cx="1231900" cy="368300"/>
        </p:xfrm>
        <a:graphic>
          <a:graphicData uri="http://schemas.openxmlformats.org/presentationml/2006/ole">
            <mc:AlternateContent xmlns:mc="http://schemas.openxmlformats.org/markup-compatibility/2006">
              <mc:Choice xmlns:v="urn:schemas-microsoft-com:vml" Requires="v">
                <p:oleObj spid="_x0000_s6626" name="Equation" r:id="rId10" imgW="1231900" imgH="368300" progId="Equation.3">
                  <p:embed/>
                </p:oleObj>
              </mc:Choice>
              <mc:Fallback>
                <p:oleObj name="Equation" r:id="rId10" imgW="1231900" imgH="368300" progId="Equation.3">
                  <p:embed/>
                  <p:pic>
                    <p:nvPicPr>
                      <p:cNvPr id="0" name=""/>
                      <p:cNvPicPr/>
                      <p:nvPr/>
                    </p:nvPicPr>
                    <p:blipFill>
                      <a:blip r:embed="rId11"/>
                      <a:stretch>
                        <a:fillRect/>
                      </a:stretch>
                    </p:blipFill>
                    <p:spPr>
                      <a:xfrm>
                        <a:off x="6978650" y="3747314"/>
                        <a:ext cx="1231900" cy="3683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43223586"/>
              </p:ext>
            </p:extLst>
          </p:nvPr>
        </p:nvGraphicFramePr>
        <p:xfrm>
          <a:off x="2895600" y="4686300"/>
          <a:ext cx="1117600" cy="787400"/>
        </p:xfrm>
        <a:graphic>
          <a:graphicData uri="http://schemas.openxmlformats.org/presentationml/2006/ole">
            <mc:AlternateContent xmlns:mc="http://schemas.openxmlformats.org/markup-compatibility/2006">
              <mc:Choice xmlns:v="urn:schemas-microsoft-com:vml" Requires="v">
                <p:oleObj spid="_x0000_s6627" name="Equation" r:id="rId12" imgW="1117600" imgH="787400" progId="Equation.3">
                  <p:embed/>
                </p:oleObj>
              </mc:Choice>
              <mc:Fallback>
                <p:oleObj name="Equation" r:id="rId12" imgW="1117600" imgH="787400" progId="Equation.3">
                  <p:embed/>
                  <p:pic>
                    <p:nvPicPr>
                      <p:cNvPr id="0" name=""/>
                      <p:cNvPicPr/>
                      <p:nvPr/>
                    </p:nvPicPr>
                    <p:blipFill>
                      <a:blip r:embed="rId13"/>
                      <a:stretch>
                        <a:fillRect/>
                      </a:stretch>
                    </p:blipFill>
                    <p:spPr>
                      <a:xfrm>
                        <a:off x="2895600" y="4686300"/>
                        <a:ext cx="1117600" cy="7874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323743693"/>
              </p:ext>
            </p:extLst>
          </p:nvPr>
        </p:nvGraphicFramePr>
        <p:xfrm>
          <a:off x="4800600" y="4673600"/>
          <a:ext cx="1143000" cy="787400"/>
        </p:xfrm>
        <a:graphic>
          <a:graphicData uri="http://schemas.openxmlformats.org/presentationml/2006/ole">
            <mc:AlternateContent xmlns:mc="http://schemas.openxmlformats.org/markup-compatibility/2006">
              <mc:Choice xmlns:v="urn:schemas-microsoft-com:vml" Requires="v">
                <p:oleObj spid="_x0000_s6628" name="Equation" r:id="rId14" imgW="1143000" imgH="787400" progId="Equation.3">
                  <p:embed/>
                </p:oleObj>
              </mc:Choice>
              <mc:Fallback>
                <p:oleObj name="Equation" r:id="rId14" imgW="1143000" imgH="787400" progId="Equation.3">
                  <p:embed/>
                  <p:pic>
                    <p:nvPicPr>
                      <p:cNvPr id="0" name=""/>
                      <p:cNvPicPr/>
                      <p:nvPr/>
                    </p:nvPicPr>
                    <p:blipFill>
                      <a:blip r:embed="rId15"/>
                      <a:stretch>
                        <a:fillRect/>
                      </a:stretch>
                    </p:blipFill>
                    <p:spPr>
                      <a:xfrm>
                        <a:off x="4800600" y="4673600"/>
                        <a:ext cx="1143000" cy="787400"/>
                      </a:xfrm>
                      <a:prstGeom prst="rect">
                        <a:avLst/>
                      </a:prstGeom>
                    </p:spPr>
                  </p:pic>
                </p:oleObj>
              </mc:Fallback>
            </mc:AlternateContent>
          </a:graphicData>
        </a:graphic>
      </p:graphicFrame>
      <p:sp>
        <p:nvSpPr>
          <p:cNvPr id="14" name="TextBox 13"/>
          <p:cNvSpPr txBox="1"/>
          <p:nvPr/>
        </p:nvSpPr>
        <p:spPr>
          <a:xfrm>
            <a:off x="647700" y="1797050"/>
            <a:ext cx="7858191" cy="461665"/>
          </a:xfrm>
          <a:prstGeom prst="rect">
            <a:avLst/>
          </a:prstGeom>
          <a:noFill/>
        </p:spPr>
        <p:txBody>
          <a:bodyPr wrap="none" rtlCol="0">
            <a:spAutoFit/>
          </a:bodyPr>
          <a:lstStyle/>
          <a:p>
            <a:r>
              <a:rPr lang="en-US" sz="2400" dirty="0" smtClean="0"/>
              <a:t>Our field line “equations of motion” for this simple model are</a:t>
            </a:r>
            <a:endParaRPr lang="en-US" sz="2400" dirty="0"/>
          </a:p>
        </p:txBody>
      </p:sp>
      <p:sp>
        <p:nvSpPr>
          <p:cNvPr id="15" name="TextBox 14"/>
          <p:cNvSpPr txBox="1"/>
          <p:nvPr/>
        </p:nvSpPr>
        <p:spPr>
          <a:xfrm>
            <a:off x="673100" y="3656568"/>
            <a:ext cx="1520669" cy="461665"/>
          </a:xfrm>
          <a:prstGeom prst="rect">
            <a:avLst/>
          </a:prstGeom>
          <a:noFill/>
        </p:spPr>
        <p:txBody>
          <a:bodyPr wrap="none" rtlCol="0">
            <a:spAutoFit/>
          </a:bodyPr>
          <a:lstStyle/>
          <a:p>
            <a:r>
              <a:rPr lang="en-US" sz="2400" dirty="0" smtClean="0"/>
              <a:t>Identifying</a:t>
            </a:r>
            <a:endParaRPr lang="en-US" sz="2400" dirty="0"/>
          </a:p>
        </p:txBody>
      </p:sp>
      <p:sp>
        <p:nvSpPr>
          <p:cNvPr id="2" name="TextBox 1"/>
          <p:cNvSpPr txBox="1"/>
          <p:nvPr/>
        </p:nvSpPr>
        <p:spPr>
          <a:xfrm>
            <a:off x="5257800" y="3672701"/>
            <a:ext cx="1569660" cy="461665"/>
          </a:xfrm>
          <a:prstGeom prst="rect">
            <a:avLst/>
          </a:prstGeom>
          <a:noFill/>
        </p:spPr>
        <p:txBody>
          <a:bodyPr wrap="none" rtlCol="0">
            <a:spAutoFit/>
          </a:bodyPr>
          <a:lstStyle/>
          <a:p>
            <a:r>
              <a:rPr lang="en-US" sz="2400" dirty="0" smtClean="0"/>
              <a:t>and setting</a:t>
            </a:r>
            <a:endParaRPr lang="en-US" sz="2400" dirty="0"/>
          </a:p>
        </p:txBody>
      </p:sp>
      <p:graphicFrame>
        <p:nvGraphicFramePr>
          <p:cNvPr id="16" name="Object 15"/>
          <p:cNvGraphicFramePr>
            <a:graphicFrameLocks noChangeAspect="1"/>
          </p:cNvGraphicFramePr>
          <p:nvPr>
            <p:extLst>
              <p:ext uri="{D42A27DB-BD31-4B8C-83A1-F6EECF244321}">
                <p14:modId xmlns:p14="http://schemas.microsoft.com/office/powerpoint/2010/main" val="4256873064"/>
              </p:ext>
            </p:extLst>
          </p:nvPr>
        </p:nvGraphicFramePr>
        <p:xfrm>
          <a:off x="1364459" y="4889060"/>
          <a:ext cx="743741" cy="413189"/>
        </p:xfrm>
        <a:graphic>
          <a:graphicData uri="http://schemas.openxmlformats.org/presentationml/2006/ole">
            <mc:AlternateContent xmlns:mc="http://schemas.openxmlformats.org/markup-compatibility/2006">
              <mc:Choice xmlns:v="urn:schemas-microsoft-com:vml" Requires="v">
                <p:oleObj spid="_x0000_s6629" name="Equation" r:id="rId16" imgW="342900" imgH="190500" progId="Equation.3">
                  <p:embed/>
                </p:oleObj>
              </mc:Choice>
              <mc:Fallback>
                <p:oleObj name="Equation" r:id="rId16" imgW="342900" imgH="190500" progId="Equation.3">
                  <p:embed/>
                  <p:pic>
                    <p:nvPicPr>
                      <p:cNvPr id="0" name=""/>
                      <p:cNvPicPr/>
                      <p:nvPr/>
                    </p:nvPicPr>
                    <p:blipFill>
                      <a:blip r:embed="rId17"/>
                      <a:stretch>
                        <a:fillRect/>
                      </a:stretch>
                    </p:blipFill>
                    <p:spPr>
                      <a:xfrm>
                        <a:off x="1364459" y="4889060"/>
                        <a:ext cx="743741" cy="413189"/>
                      </a:xfrm>
                      <a:prstGeom prst="rect">
                        <a:avLst/>
                      </a:prstGeom>
                    </p:spPr>
                  </p:pic>
                </p:oleObj>
              </mc:Fallback>
            </mc:AlternateContent>
          </a:graphicData>
        </a:graphic>
      </p:graphicFrame>
    </p:spTree>
    <p:extLst>
      <p:ext uri="{BB962C8B-B14F-4D97-AF65-F5344CB8AC3E}">
        <p14:creationId xmlns:p14="http://schemas.microsoft.com/office/powerpoint/2010/main" val="26118063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7319"/>
            <a:ext cx="8915400" cy="1143000"/>
          </a:xfrm>
        </p:spPr>
        <p:txBody>
          <a:bodyPr>
            <a:normAutofit fontScale="90000"/>
          </a:bodyPr>
          <a:lstStyle/>
          <a:p>
            <a:r>
              <a:rPr lang="en-US" dirty="0" smtClean="0"/>
              <a:t>Magnetic field lines are a Hamiltonian system!</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446929703"/>
              </p:ext>
            </p:extLst>
          </p:nvPr>
        </p:nvGraphicFramePr>
        <p:xfrm>
          <a:off x="2374900" y="2533650"/>
          <a:ext cx="1574800" cy="800100"/>
        </p:xfrm>
        <a:graphic>
          <a:graphicData uri="http://schemas.openxmlformats.org/presentationml/2006/ole">
            <mc:AlternateContent xmlns:mc="http://schemas.openxmlformats.org/markup-compatibility/2006">
              <mc:Choice xmlns:v="urn:schemas-microsoft-com:vml" Requires="v">
                <p:oleObj spid="_x0000_s8648" name="Equation" r:id="rId4" imgW="1574800" imgH="800100" progId="Equation.3">
                  <p:embed/>
                </p:oleObj>
              </mc:Choice>
              <mc:Fallback>
                <p:oleObj name="Equation" r:id="rId4" imgW="1574800" imgH="800100" progId="Equation.3">
                  <p:embed/>
                  <p:pic>
                    <p:nvPicPr>
                      <p:cNvPr id="0" name=""/>
                      <p:cNvPicPr/>
                      <p:nvPr/>
                    </p:nvPicPr>
                    <p:blipFill>
                      <a:blip r:embed="rId5"/>
                      <a:stretch>
                        <a:fillRect/>
                      </a:stretch>
                    </p:blipFill>
                    <p:spPr>
                      <a:xfrm>
                        <a:off x="2374900" y="2533650"/>
                        <a:ext cx="1574800" cy="8001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75007320"/>
              </p:ext>
            </p:extLst>
          </p:nvPr>
        </p:nvGraphicFramePr>
        <p:xfrm>
          <a:off x="4787900" y="2533650"/>
          <a:ext cx="1574800" cy="800100"/>
        </p:xfrm>
        <a:graphic>
          <a:graphicData uri="http://schemas.openxmlformats.org/presentationml/2006/ole">
            <mc:AlternateContent xmlns:mc="http://schemas.openxmlformats.org/markup-compatibility/2006">
              <mc:Choice xmlns:v="urn:schemas-microsoft-com:vml" Requires="v">
                <p:oleObj spid="_x0000_s8649" name="Equation" r:id="rId6" imgW="1574800" imgH="800100" progId="Equation.3">
                  <p:embed/>
                </p:oleObj>
              </mc:Choice>
              <mc:Fallback>
                <p:oleObj name="Equation" r:id="rId6" imgW="1574800" imgH="800100" progId="Equation.3">
                  <p:embed/>
                  <p:pic>
                    <p:nvPicPr>
                      <p:cNvPr id="0" name=""/>
                      <p:cNvPicPr/>
                      <p:nvPr/>
                    </p:nvPicPr>
                    <p:blipFill>
                      <a:blip r:embed="rId7"/>
                      <a:stretch>
                        <a:fillRect/>
                      </a:stretch>
                    </p:blipFill>
                    <p:spPr>
                      <a:xfrm>
                        <a:off x="4787900" y="2533650"/>
                        <a:ext cx="1574800" cy="8001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6298919"/>
              </p:ext>
            </p:extLst>
          </p:nvPr>
        </p:nvGraphicFramePr>
        <p:xfrm>
          <a:off x="2324100" y="3800733"/>
          <a:ext cx="2476500" cy="292100"/>
        </p:xfrm>
        <a:graphic>
          <a:graphicData uri="http://schemas.openxmlformats.org/presentationml/2006/ole">
            <mc:AlternateContent xmlns:mc="http://schemas.openxmlformats.org/markup-compatibility/2006">
              <mc:Choice xmlns:v="urn:schemas-microsoft-com:vml" Requires="v">
                <p:oleObj spid="_x0000_s8650" name="Equation" r:id="rId8" imgW="2476500" imgH="292100" progId="Equation.3">
                  <p:embed/>
                </p:oleObj>
              </mc:Choice>
              <mc:Fallback>
                <p:oleObj name="Equation" r:id="rId8" imgW="2476500" imgH="292100" progId="Equation.3">
                  <p:embed/>
                  <p:pic>
                    <p:nvPicPr>
                      <p:cNvPr id="0" name=""/>
                      <p:cNvPicPr/>
                      <p:nvPr/>
                    </p:nvPicPr>
                    <p:blipFill>
                      <a:blip r:embed="rId9"/>
                      <a:stretch>
                        <a:fillRect/>
                      </a:stretch>
                    </p:blipFill>
                    <p:spPr>
                      <a:xfrm>
                        <a:off x="2324100" y="3800733"/>
                        <a:ext cx="2476500" cy="292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95377855"/>
              </p:ext>
            </p:extLst>
          </p:nvPr>
        </p:nvGraphicFramePr>
        <p:xfrm>
          <a:off x="6889750" y="3747314"/>
          <a:ext cx="1231900" cy="368300"/>
        </p:xfrm>
        <a:graphic>
          <a:graphicData uri="http://schemas.openxmlformats.org/presentationml/2006/ole">
            <mc:AlternateContent xmlns:mc="http://schemas.openxmlformats.org/markup-compatibility/2006">
              <mc:Choice xmlns:v="urn:schemas-microsoft-com:vml" Requires="v">
                <p:oleObj spid="_x0000_s8651" name="Equation" r:id="rId10" imgW="1231900" imgH="368300" progId="Equation.3">
                  <p:embed/>
                </p:oleObj>
              </mc:Choice>
              <mc:Fallback>
                <p:oleObj name="Equation" r:id="rId10" imgW="1231900" imgH="368300" progId="Equation.3">
                  <p:embed/>
                  <p:pic>
                    <p:nvPicPr>
                      <p:cNvPr id="0" name=""/>
                      <p:cNvPicPr/>
                      <p:nvPr/>
                    </p:nvPicPr>
                    <p:blipFill>
                      <a:blip r:embed="rId11"/>
                      <a:stretch>
                        <a:fillRect/>
                      </a:stretch>
                    </p:blipFill>
                    <p:spPr>
                      <a:xfrm>
                        <a:off x="6889750" y="3747314"/>
                        <a:ext cx="1231900" cy="3683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52302193"/>
              </p:ext>
            </p:extLst>
          </p:nvPr>
        </p:nvGraphicFramePr>
        <p:xfrm>
          <a:off x="2895600" y="4686300"/>
          <a:ext cx="1117600" cy="787400"/>
        </p:xfrm>
        <a:graphic>
          <a:graphicData uri="http://schemas.openxmlformats.org/presentationml/2006/ole">
            <mc:AlternateContent xmlns:mc="http://schemas.openxmlformats.org/markup-compatibility/2006">
              <mc:Choice xmlns:v="urn:schemas-microsoft-com:vml" Requires="v">
                <p:oleObj spid="_x0000_s8652" name="Equation" r:id="rId12" imgW="1117600" imgH="787400" progId="Equation.3">
                  <p:embed/>
                </p:oleObj>
              </mc:Choice>
              <mc:Fallback>
                <p:oleObj name="Equation" r:id="rId12" imgW="1117600" imgH="787400" progId="Equation.3">
                  <p:embed/>
                  <p:pic>
                    <p:nvPicPr>
                      <p:cNvPr id="0" name=""/>
                      <p:cNvPicPr/>
                      <p:nvPr/>
                    </p:nvPicPr>
                    <p:blipFill>
                      <a:blip r:embed="rId13"/>
                      <a:stretch>
                        <a:fillRect/>
                      </a:stretch>
                    </p:blipFill>
                    <p:spPr>
                      <a:xfrm>
                        <a:off x="2895600" y="4686300"/>
                        <a:ext cx="1117600" cy="7874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351014472"/>
              </p:ext>
            </p:extLst>
          </p:nvPr>
        </p:nvGraphicFramePr>
        <p:xfrm>
          <a:off x="4800600" y="4673600"/>
          <a:ext cx="1143000" cy="787400"/>
        </p:xfrm>
        <a:graphic>
          <a:graphicData uri="http://schemas.openxmlformats.org/presentationml/2006/ole">
            <mc:AlternateContent xmlns:mc="http://schemas.openxmlformats.org/markup-compatibility/2006">
              <mc:Choice xmlns:v="urn:schemas-microsoft-com:vml" Requires="v">
                <p:oleObj spid="_x0000_s8653" name="Equation" r:id="rId14" imgW="1143000" imgH="787400" progId="Equation.3">
                  <p:embed/>
                </p:oleObj>
              </mc:Choice>
              <mc:Fallback>
                <p:oleObj name="Equation" r:id="rId14" imgW="1143000" imgH="787400" progId="Equation.3">
                  <p:embed/>
                  <p:pic>
                    <p:nvPicPr>
                      <p:cNvPr id="0" name=""/>
                      <p:cNvPicPr/>
                      <p:nvPr/>
                    </p:nvPicPr>
                    <p:blipFill>
                      <a:blip r:embed="rId15"/>
                      <a:stretch>
                        <a:fillRect/>
                      </a:stretch>
                    </p:blipFill>
                    <p:spPr>
                      <a:xfrm>
                        <a:off x="4800600" y="4673600"/>
                        <a:ext cx="1143000" cy="787400"/>
                      </a:xfrm>
                      <a:prstGeom prst="rect">
                        <a:avLst/>
                      </a:prstGeom>
                    </p:spPr>
                  </p:pic>
                </p:oleObj>
              </mc:Fallback>
            </mc:AlternateContent>
          </a:graphicData>
        </a:graphic>
      </p:graphicFrame>
      <p:sp>
        <p:nvSpPr>
          <p:cNvPr id="12" name="TextBox 11"/>
          <p:cNvSpPr txBox="1"/>
          <p:nvPr/>
        </p:nvSpPr>
        <p:spPr>
          <a:xfrm>
            <a:off x="1046554" y="5875635"/>
            <a:ext cx="6923891" cy="461665"/>
          </a:xfrm>
          <a:prstGeom prst="rect">
            <a:avLst/>
          </a:prstGeom>
          <a:noFill/>
        </p:spPr>
        <p:txBody>
          <a:bodyPr wrap="none" rtlCol="0">
            <a:spAutoFit/>
          </a:bodyPr>
          <a:lstStyle/>
          <a:p>
            <a:r>
              <a:rPr lang="en-US" sz="2400" dirty="0" smtClean="0"/>
              <a:t>These are Hamilton’s equations of classical mechanics</a:t>
            </a:r>
            <a:endParaRPr lang="en-US" sz="2400" dirty="0"/>
          </a:p>
        </p:txBody>
      </p:sp>
      <p:sp>
        <p:nvSpPr>
          <p:cNvPr id="14" name="TextBox 13"/>
          <p:cNvSpPr txBox="1"/>
          <p:nvPr/>
        </p:nvSpPr>
        <p:spPr>
          <a:xfrm>
            <a:off x="647700" y="1797050"/>
            <a:ext cx="7858191" cy="461665"/>
          </a:xfrm>
          <a:prstGeom prst="rect">
            <a:avLst/>
          </a:prstGeom>
          <a:noFill/>
        </p:spPr>
        <p:txBody>
          <a:bodyPr wrap="none" rtlCol="0">
            <a:spAutoFit/>
          </a:bodyPr>
          <a:lstStyle/>
          <a:p>
            <a:r>
              <a:rPr lang="en-US" sz="2400" dirty="0" smtClean="0"/>
              <a:t>Our field line “equations of motion” for this simple model are</a:t>
            </a:r>
            <a:endParaRPr lang="en-US" sz="2400" dirty="0"/>
          </a:p>
        </p:txBody>
      </p:sp>
      <p:sp>
        <p:nvSpPr>
          <p:cNvPr id="15" name="TextBox 14"/>
          <p:cNvSpPr txBox="1"/>
          <p:nvPr/>
        </p:nvSpPr>
        <p:spPr>
          <a:xfrm>
            <a:off x="673100" y="3656568"/>
            <a:ext cx="1520669" cy="461665"/>
          </a:xfrm>
          <a:prstGeom prst="rect">
            <a:avLst/>
          </a:prstGeom>
          <a:noFill/>
        </p:spPr>
        <p:txBody>
          <a:bodyPr wrap="none" rtlCol="0">
            <a:spAutoFit/>
          </a:bodyPr>
          <a:lstStyle/>
          <a:p>
            <a:r>
              <a:rPr lang="en-US" sz="2400" dirty="0" smtClean="0"/>
              <a:t>Identifying</a:t>
            </a:r>
            <a:endParaRPr lang="en-US" sz="2400" dirty="0"/>
          </a:p>
        </p:txBody>
      </p:sp>
      <p:sp>
        <p:nvSpPr>
          <p:cNvPr id="2" name="TextBox 1"/>
          <p:cNvSpPr txBox="1"/>
          <p:nvPr/>
        </p:nvSpPr>
        <p:spPr>
          <a:xfrm>
            <a:off x="5156200" y="3672701"/>
            <a:ext cx="1569660" cy="461665"/>
          </a:xfrm>
          <a:prstGeom prst="rect">
            <a:avLst/>
          </a:prstGeom>
          <a:noFill/>
        </p:spPr>
        <p:txBody>
          <a:bodyPr wrap="none" rtlCol="0">
            <a:spAutoFit/>
          </a:bodyPr>
          <a:lstStyle/>
          <a:p>
            <a:r>
              <a:rPr lang="en-US" sz="2400" dirty="0" smtClean="0"/>
              <a:t>and setting</a:t>
            </a:r>
            <a:endParaRPr lang="en-US" sz="2400" dirty="0"/>
          </a:p>
        </p:txBody>
      </p:sp>
      <p:graphicFrame>
        <p:nvGraphicFramePr>
          <p:cNvPr id="16" name="Object 15"/>
          <p:cNvGraphicFramePr>
            <a:graphicFrameLocks noChangeAspect="1"/>
          </p:cNvGraphicFramePr>
          <p:nvPr>
            <p:extLst>
              <p:ext uri="{D42A27DB-BD31-4B8C-83A1-F6EECF244321}">
                <p14:modId xmlns:p14="http://schemas.microsoft.com/office/powerpoint/2010/main" val="3622844801"/>
              </p:ext>
            </p:extLst>
          </p:nvPr>
        </p:nvGraphicFramePr>
        <p:xfrm>
          <a:off x="1364459" y="4889060"/>
          <a:ext cx="743741" cy="413189"/>
        </p:xfrm>
        <a:graphic>
          <a:graphicData uri="http://schemas.openxmlformats.org/presentationml/2006/ole">
            <mc:AlternateContent xmlns:mc="http://schemas.openxmlformats.org/markup-compatibility/2006">
              <mc:Choice xmlns:v="urn:schemas-microsoft-com:vml" Requires="v">
                <p:oleObj spid="_x0000_s8654" name="Equation" r:id="rId16" imgW="342900" imgH="190500" progId="Equation.3">
                  <p:embed/>
                </p:oleObj>
              </mc:Choice>
              <mc:Fallback>
                <p:oleObj name="Equation" r:id="rId16" imgW="342900" imgH="190500" progId="Equation.3">
                  <p:embed/>
                  <p:pic>
                    <p:nvPicPr>
                      <p:cNvPr id="0" name=""/>
                      <p:cNvPicPr/>
                      <p:nvPr/>
                    </p:nvPicPr>
                    <p:blipFill>
                      <a:blip r:embed="rId17"/>
                      <a:stretch>
                        <a:fillRect/>
                      </a:stretch>
                    </p:blipFill>
                    <p:spPr>
                      <a:xfrm>
                        <a:off x="1364459" y="4889060"/>
                        <a:ext cx="743741" cy="413189"/>
                      </a:xfrm>
                      <a:prstGeom prst="rect">
                        <a:avLst/>
                      </a:prstGeom>
                    </p:spPr>
                  </p:pic>
                </p:oleObj>
              </mc:Fallback>
            </mc:AlternateContent>
          </a:graphicData>
        </a:graphic>
      </p:graphicFrame>
      <p:sp>
        <p:nvSpPr>
          <p:cNvPr id="4" name="Rectangle 3"/>
          <p:cNvSpPr/>
          <p:nvPr/>
        </p:nvSpPr>
        <p:spPr>
          <a:xfrm>
            <a:off x="2641600" y="4546600"/>
            <a:ext cx="3594100" cy="1092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5173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0700" y="1841500"/>
            <a:ext cx="8485282" cy="4525963"/>
          </a:xfrm>
        </p:spPr>
        <p:txBody>
          <a:bodyPr>
            <a:normAutofit/>
          </a:bodyPr>
          <a:lstStyle/>
          <a:p>
            <a:pPr marL="0" indent="0">
              <a:spcBef>
                <a:spcPts val="1368"/>
              </a:spcBef>
              <a:buNone/>
            </a:pPr>
            <a:r>
              <a:rPr lang="en-US" sz="2800" dirty="0" smtClean="0"/>
              <a:t>Magnetic </a:t>
            </a:r>
            <a:r>
              <a:rPr lang="en-US" sz="2800" dirty="0" smtClean="0"/>
              <a:t>surfaces </a:t>
            </a:r>
            <a:r>
              <a:rPr lang="en-US" sz="2800" dirty="0" smtClean="0"/>
              <a:t>are</a:t>
            </a:r>
            <a:r>
              <a:rPr lang="en-US" sz="2800" dirty="0" smtClean="0"/>
              <a:t> fragile unless properly made</a:t>
            </a:r>
            <a:endParaRPr lang="en-US" sz="2800" dirty="0" smtClean="0"/>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Magnetic field line structure exhibits all the complexity of Hamiltonian chaos</a:t>
            </a:r>
            <a:endParaRPr lang="en-US" dirty="0"/>
          </a:p>
        </p:txBody>
      </p:sp>
    </p:spTree>
    <p:extLst>
      <p:ext uri="{BB962C8B-B14F-4D97-AF65-F5344CB8AC3E}">
        <p14:creationId xmlns:p14="http://schemas.microsoft.com/office/powerpoint/2010/main" val="42949311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0700" y="1841500"/>
            <a:ext cx="8485282" cy="4525963"/>
          </a:xfrm>
        </p:spPr>
        <p:txBody>
          <a:bodyPr>
            <a:normAutofit/>
          </a:bodyPr>
          <a:lstStyle/>
          <a:p>
            <a:pPr marL="0" indent="0">
              <a:spcBef>
                <a:spcPts val="1368"/>
              </a:spcBef>
              <a:buNone/>
            </a:pPr>
            <a:r>
              <a:rPr lang="en-US" sz="2800" dirty="0" smtClean="0"/>
              <a:t>Magnetic </a:t>
            </a:r>
            <a:r>
              <a:rPr lang="en-US" sz="2800" dirty="0" smtClean="0"/>
              <a:t>surfaces </a:t>
            </a:r>
            <a:r>
              <a:rPr lang="en-US" sz="2800" dirty="0" smtClean="0"/>
              <a:t>are</a:t>
            </a:r>
            <a:r>
              <a:rPr lang="en-US" sz="2800" dirty="0" smtClean="0"/>
              <a:t> fragile unless properly made</a:t>
            </a:r>
            <a:endParaRPr lang="en-US" sz="2800" dirty="0" smtClean="0"/>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Magnetic field line structure exhibits all the complexity of Hamiltonian chaos</a:t>
            </a:r>
            <a:endParaRPr lang="en-US" dirty="0"/>
          </a:p>
        </p:txBody>
      </p:sp>
      <p:pic>
        <p:nvPicPr>
          <p:cNvPr id="4" name="Picture 3" descr="Smap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588" y="3110697"/>
            <a:ext cx="3070191" cy="2670579"/>
          </a:xfrm>
          <a:prstGeom prst="rect">
            <a:avLst/>
          </a:prstGeom>
        </p:spPr>
      </p:pic>
      <p:pic>
        <p:nvPicPr>
          <p:cNvPr id="5" name="Picture 4" descr="Smap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116" y="3110697"/>
            <a:ext cx="3070191" cy="2670579"/>
          </a:xfrm>
          <a:prstGeom prst="rect">
            <a:avLst/>
          </a:prstGeom>
        </p:spPr>
      </p:pic>
      <p:pic>
        <p:nvPicPr>
          <p:cNvPr id="6" name="Picture 5" descr="Smap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 y="3110697"/>
            <a:ext cx="3041066" cy="2645245"/>
          </a:xfrm>
          <a:prstGeom prst="rect">
            <a:avLst/>
          </a:prstGeom>
        </p:spPr>
      </p:pic>
      <p:sp>
        <p:nvSpPr>
          <p:cNvPr id="7" name="TextBox 6"/>
          <p:cNvSpPr txBox="1"/>
          <p:nvPr/>
        </p:nvSpPr>
        <p:spPr>
          <a:xfrm>
            <a:off x="2349500" y="6159500"/>
            <a:ext cx="4301553" cy="369332"/>
          </a:xfrm>
          <a:prstGeom prst="rect">
            <a:avLst/>
          </a:prstGeom>
          <a:noFill/>
        </p:spPr>
        <p:txBody>
          <a:bodyPr wrap="none" rtlCol="0">
            <a:spAutoFit/>
          </a:bodyPr>
          <a:lstStyle/>
          <a:p>
            <a:r>
              <a:rPr lang="en-US" dirty="0" smtClean="0"/>
              <a:t>Standard map exhibits this generic behavior </a:t>
            </a:r>
            <a:endParaRPr lang="en-US" dirty="0"/>
          </a:p>
        </p:txBody>
      </p:sp>
      <p:sp>
        <p:nvSpPr>
          <p:cNvPr id="8" name="TextBox 7"/>
          <p:cNvSpPr txBox="1"/>
          <p:nvPr/>
        </p:nvSpPr>
        <p:spPr>
          <a:xfrm>
            <a:off x="1752600" y="2667000"/>
            <a:ext cx="3235757" cy="369332"/>
          </a:xfrm>
          <a:prstGeom prst="rect">
            <a:avLst/>
          </a:prstGeom>
          <a:noFill/>
        </p:spPr>
        <p:txBody>
          <a:bodyPr wrap="none" rtlCol="0">
            <a:spAutoFit/>
          </a:bodyPr>
          <a:lstStyle/>
          <a:p>
            <a:r>
              <a:rPr lang="en-US" dirty="0" smtClean="0"/>
              <a:t>Increasing perturbation strength</a:t>
            </a:r>
            <a:endParaRPr lang="en-US" dirty="0"/>
          </a:p>
        </p:txBody>
      </p:sp>
      <p:cxnSp>
        <p:nvCxnSpPr>
          <p:cNvPr id="10" name="Straight Arrow Connector 9"/>
          <p:cNvCxnSpPr/>
          <p:nvPr/>
        </p:nvCxnSpPr>
        <p:spPr>
          <a:xfrm>
            <a:off x="4988357" y="2870200"/>
            <a:ext cx="121545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9882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443" y="137319"/>
            <a:ext cx="8915400" cy="1143000"/>
          </a:xfrm>
        </p:spPr>
        <p:txBody>
          <a:bodyPr>
            <a:normAutofit fontScale="90000"/>
          </a:bodyPr>
          <a:lstStyle/>
          <a:p>
            <a:r>
              <a:rPr lang="en-US" dirty="0"/>
              <a:t>M</a:t>
            </a:r>
            <a:r>
              <a:rPr lang="en-US" dirty="0" smtClean="0"/>
              <a:t>agnetic </a:t>
            </a:r>
            <a:r>
              <a:rPr lang="en-US" dirty="0" smtClean="0"/>
              <a:t>islands and your friend the simple pendulum</a:t>
            </a:r>
            <a:endParaRPr lang="en-US" dirty="0"/>
          </a:p>
        </p:txBody>
      </p:sp>
      <p:pic>
        <p:nvPicPr>
          <p:cNvPr id="7" name="Picture 6" descr="Pendulu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10278" y="-663888"/>
            <a:ext cx="3684427" cy="8809793"/>
          </a:xfrm>
          <a:prstGeom prst="rect">
            <a:avLst/>
          </a:prstGeom>
        </p:spPr>
      </p:pic>
    </p:spTree>
    <p:extLst>
      <p:ext uri="{BB962C8B-B14F-4D97-AF65-F5344CB8AC3E}">
        <p14:creationId xmlns:p14="http://schemas.microsoft.com/office/powerpoint/2010/main" val="21779141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normAutofit/>
          </a:bodyPr>
          <a:lstStyle/>
          <a:p>
            <a:pPr>
              <a:spcBef>
                <a:spcPts val="1368"/>
              </a:spcBef>
            </a:pPr>
            <a:r>
              <a:rPr lang="en-US" sz="2800" dirty="0" smtClean="0"/>
              <a:t>There are several “classical” </a:t>
            </a:r>
            <a:r>
              <a:rPr lang="en-US" sz="2800" dirty="0" err="1" smtClean="0"/>
              <a:t>stellarator</a:t>
            </a:r>
            <a:r>
              <a:rPr lang="en-US" sz="2800" dirty="0" smtClean="0"/>
              <a:t> device types that can do it</a:t>
            </a:r>
          </a:p>
        </p:txBody>
      </p:sp>
      <p:sp>
        <p:nvSpPr>
          <p:cNvPr id="3" name="Title 2"/>
          <p:cNvSpPr>
            <a:spLocks noGrp="1"/>
          </p:cNvSpPr>
          <p:nvPr>
            <p:ph type="title"/>
          </p:nvPr>
        </p:nvSpPr>
        <p:spPr>
          <a:xfrm>
            <a:off x="228600" y="137319"/>
            <a:ext cx="8915400" cy="1143000"/>
          </a:xfrm>
        </p:spPr>
        <p:txBody>
          <a:bodyPr>
            <a:noAutofit/>
          </a:bodyPr>
          <a:lstStyle/>
          <a:p>
            <a:r>
              <a:rPr lang="en-US" sz="3600" dirty="0" smtClean="0"/>
              <a:t>Ways to construct good magnetic surfaces </a:t>
            </a:r>
            <a:r>
              <a:rPr lang="en-US" sz="3600" dirty="0" smtClean="0"/>
              <a:t>without net current have </a:t>
            </a:r>
            <a:r>
              <a:rPr lang="en-US" sz="3600" dirty="0" smtClean="0"/>
              <a:t>been devised</a:t>
            </a:r>
            <a:endParaRPr lang="en-US" sz="3600" dirty="0"/>
          </a:p>
        </p:txBody>
      </p:sp>
      <p:pic>
        <p:nvPicPr>
          <p:cNvPr id="4" name="Picture 3" descr="Helia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921" y="3886200"/>
            <a:ext cx="3318387" cy="2857500"/>
          </a:xfrm>
          <a:prstGeom prst="rect">
            <a:avLst/>
          </a:prstGeom>
        </p:spPr>
      </p:pic>
      <p:pic>
        <p:nvPicPr>
          <p:cNvPr id="5" name="Picture 4" descr="Stellarato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070" y="2654518"/>
            <a:ext cx="2653692" cy="2192722"/>
          </a:xfrm>
          <a:prstGeom prst="rect">
            <a:avLst/>
          </a:prstGeom>
        </p:spPr>
      </p:pic>
      <p:pic>
        <p:nvPicPr>
          <p:cNvPr id="6" name="Picture 5" descr="Heliotro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008" y="2565617"/>
            <a:ext cx="2677301" cy="2192722"/>
          </a:xfrm>
          <a:prstGeom prst="rect">
            <a:avLst/>
          </a:prstGeom>
        </p:spPr>
      </p:pic>
    </p:spTree>
    <p:extLst>
      <p:ext uri="{BB962C8B-B14F-4D97-AF65-F5344CB8AC3E}">
        <p14:creationId xmlns:p14="http://schemas.microsoft.com/office/powerpoint/2010/main" val="42949311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normAutofit/>
          </a:bodyPr>
          <a:lstStyle/>
          <a:p>
            <a:pPr>
              <a:spcBef>
                <a:spcPts val="1368"/>
              </a:spcBef>
            </a:pPr>
            <a:r>
              <a:rPr lang="en-US" sz="2800" dirty="0" smtClean="0"/>
              <a:t>Measurement of flux surface integrity</a:t>
            </a:r>
            <a:r>
              <a:rPr lang="en-US" sz="2800" dirty="0" smtClean="0"/>
              <a:t> </a:t>
            </a:r>
            <a:r>
              <a:rPr lang="en-US" sz="2800" dirty="0" smtClean="0"/>
              <a:t>using electron </a:t>
            </a:r>
            <a:r>
              <a:rPr lang="en-US" sz="2800" dirty="0" smtClean="0"/>
              <a:t>beam mapping</a:t>
            </a:r>
            <a:endParaRPr lang="en-US" sz="2800" dirty="0" smtClean="0"/>
          </a:p>
        </p:txBody>
      </p:sp>
      <p:sp>
        <p:nvSpPr>
          <p:cNvPr id="3" name="Title 2"/>
          <p:cNvSpPr>
            <a:spLocks noGrp="1"/>
          </p:cNvSpPr>
          <p:nvPr>
            <p:ph type="title"/>
          </p:nvPr>
        </p:nvSpPr>
        <p:spPr>
          <a:xfrm>
            <a:off x="228600" y="111919"/>
            <a:ext cx="8915400" cy="1143000"/>
          </a:xfrm>
        </p:spPr>
        <p:txBody>
          <a:bodyPr>
            <a:normAutofit fontScale="90000"/>
          </a:bodyPr>
          <a:lstStyle/>
          <a:p>
            <a:r>
              <a:rPr lang="en-US" dirty="0" smtClean="0"/>
              <a:t>Suitably good magnetic surfaces can be constructed </a:t>
            </a:r>
            <a:r>
              <a:rPr lang="en-US" dirty="0" smtClean="0"/>
              <a:t>experimentally</a:t>
            </a:r>
            <a:endParaRPr lang="en-US" dirty="0"/>
          </a:p>
        </p:txBody>
      </p:sp>
      <p:pic>
        <p:nvPicPr>
          <p:cNvPr id="8" name="Picture 7" descr="images-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516" y="2691414"/>
            <a:ext cx="3643683" cy="3659949"/>
          </a:xfrm>
          <a:prstGeom prst="rect">
            <a:avLst/>
          </a:prstGeom>
        </p:spPr>
      </p:pic>
    </p:spTree>
    <p:extLst>
      <p:ext uri="{BB962C8B-B14F-4D97-AF65-F5344CB8AC3E}">
        <p14:creationId xmlns:p14="http://schemas.microsoft.com/office/powerpoint/2010/main" val="23933835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normAutofit/>
          </a:bodyPr>
          <a:lstStyle/>
          <a:p>
            <a:pPr>
              <a:spcBef>
                <a:spcPts val="1368"/>
              </a:spcBef>
            </a:pPr>
            <a:r>
              <a:rPr lang="en-US" sz="2800" dirty="0" smtClean="0"/>
              <a:t>Measurement of flux surface integrity</a:t>
            </a:r>
            <a:r>
              <a:rPr lang="en-US" sz="2800" dirty="0" smtClean="0"/>
              <a:t> </a:t>
            </a:r>
            <a:r>
              <a:rPr lang="en-US" sz="2800" dirty="0" smtClean="0"/>
              <a:t>using electron </a:t>
            </a:r>
            <a:r>
              <a:rPr lang="en-US" sz="2800" dirty="0" smtClean="0"/>
              <a:t>beam mapping</a:t>
            </a:r>
            <a:endParaRPr lang="en-US" sz="2800" dirty="0" smtClean="0"/>
          </a:p>
        </p:txBody>
      </p:sp>
      <p:sp>
        <p:nvSpPr>
          <p:cNvPr id="3" name="Title 2"/>
          <p:cNvSpPr>
            <a:spLocks noGrp="1"/>
          </p:cNvSpPr>
          <p:nvPr>
            <p:ph type="title"/>
          </p:nvPr>
        </p:nvSpPr>
        <p:spPr>
          <a:xfrm>
            <a:off x="228600" y="111919"/>
            <a:ext cx="8915400" cy="1143000"/>
          </a:xfrm>
        </p:spPr>
        <p:txBody>
          <a:bodyPr>
            <a:normAutofit fontScale="90000"/>
          </a:bodyPr>
          <a:lstStyle/>
          <a:p>
            <a:r>
              <a:rPr lang="en-US" dirty="0" smtClean="0"/>
              <a:t>Suitably good magnetic surfaces can be constructed </a:t>
            </a:r>
            <a:r>
              <a:rPr lang="en-US" dirty="0" smtClean="0"/>
              <a:t>experimentally</a:t>
            </a:r>
            <a:endParaRPr lang="en-US" dirty="0"/>
          </a:p>
        </p:txBody>
      </p:sp>
      <p:pic>
        <p:nvPicPr>
          <p:cNvPr id="4" name="Picture 3" descr="EbeamIsland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4011"/>
            <a:ext cx="9144000" cy="3628378"/>
          </a:xfrm>
          <a:prstGeom prst="rect">
            <a:avLst/>
          </a:prstGeom>
        </p:spPr>
      </p:pic>
    </p:spTree>
    <p:extLst>
      <p:ext uri="{BB962C8B-B14F-4D97-AF65-F5344CB8AC3E}">
        <p14:creationId xmlns:p14="http://schemas.microsoft.com/office/powerpoint/2010/main" val="12878280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297711"/>
          </a:xfrm>
        </p:spPr>
        <p:txBody>
          <a:bodyPr>
            <a:normAutofit/>
          </a:bodyPr>
          <a:lstStyle/>
          <a:p>
            <a:pPr>
              <a:spcBef>
                <a:spcPts val="1320"/>
              </a:spcBef>
            </a:pPr>
            <a:r>
              <a:rPr lang="en-US" dirty="0" smtClean="0">
                <a:solidFill>
                  <a:srgbClr val="7F7F7F"/>
                </a:solidFill>
              </a:rPr>
              <a:t>Confining a plasma in a torus and the need for rotational transform</a:t>
            </a:r>
          </a:p>
          <a:p>
            <a:pPr>
              <a:spcBef>
                <a:spcPts val="1320"/>
              </a:spcBef>
            </a:pPr>
            <a:r>
              <a:rPr lang="en-US" dirty="0" smtClean="0">
                <a:solidFill>
                  <a:srgbClr val="7F7F7F"/>
                </a:solidFill>
              </a:rPr>
              <a:t>Generating magnetic surfaces without net plasma current</a:t>
            </a:r>
          </a:p>
          <a:p>
            <a:pPr>
              <a:spcBef>
                <a:spcPts val="1320"/>
              </a:spcBef>
            </a:pPr>
            <a:r>
              <a:rPr lang="en-US" dirty="0" smtClean="0"/>
              <a:t>New directions in </a:t>
            </a:r>
            <a:r>
              <a:rPr lang="en-US" dirty="0" err="1" smtClean="0"/>
              <a:t>stellarator</a:t>
            </a:r>
            <a:r>
              <a:rPr lang="en-US" dirty="0" smtClean="0"/>
              <a:t> research</a:t>
            </a:r>
          </a:p>
          <a:p>
            <a:pPr>
              <a:spcBef>
                <a:spcPts val="1320"/>
              </a:spcBef>
            </a:pPr>
            <a:r>
              <a:rPr lang="en-US" dirty="0" smtClean="0">
                <a:solidFill>
                  <a:srgbClr val="7F7F7F"/>
                </a:solidFill>
              </a:rPr>
              <a:t>Auburn University fusion program</a:t>
            </a:r>
            <a:endParaRPr lang="en-US" dirty="0">
              <a:solidFill>
                <a:srgbClr val="7F7F7F"/>
              </a:solidFill>
            </a:endParaRPr>
          </a:p>
        </p:txBody>
      </p:sp>
      <p:sp>
        <p:nvSpPr>
          <p:cNvPr id="3" name="Title 2"/>
          <p:cNvSpPr>
            <a:spLocks noGrp="1"/>
          </p:cNvSpPr>
          <p:nvPr>
            <p:ph type="title"/>
          </p:nvPr>
        </p:nvSpPr>
        <p:spPr/>
        <p:txBody>
          <a:bodyPr>
            <a:noAutofit/>
          </a:bodyPr>
          <a:lstStyle/>
          <a:p>
            <a:r>
              <a:rPr lang="en-US" sz="3600" dirty="0" smtClean="0"/>
              <a:t>Outline</a:t>
            </a:r>
            <a:endParaRPr lang="en-US" sz="3600" dirty="0"/>
          </a:p>
        </p:txBody>
      </p:sp>
    </p:spTree>
    <p:extLst>
      <p:ext uri="{BB962C8B-B14F-4D97-AF65-F5344CB8AC3E}">
        <p14:creationId xmlns:p14="http://schemas.microsoft.com/office/powerpoint/2010/main" val="23722765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951898"/>
          </a:xfrm>
        </p:spPr>
        <p:txBody>
          <a:bodyPr>
            <a:normAutofit/>
          </a:bodyPr>
          <a:lstStyle/>
          <a:p>
            <a:pPr>
              <a:spcBef>
                <a:spcPts val="1320"/>
              </a:spcBef>
            </a:pPr>
            <a:r>
              <a:rPr lang="en-US" sz="2800" dirty="0" smtClean="0"/>
              <a:t>Generation of rotational transform or field line twist without plasma current</a:t>
            </a:r>
          </a:p>
        </p:txBody>
      </p:sp>
      <p:sp>
        <p:nvSpPr>
          <p:cNvPr id="3" name="Title 2"/>
          <p:cNvSpPr>
            <a:spLocks noGrp="1"/>
          </p:cNvSpPr>
          <p:nvPr>
            <p:ph type="title"/>
          </p:nvPr>
        </p:nvSpPr>
        <p:spPr/>
        <p:txBody>
          <a:bodyPr>
            <a:noAutofit/>
          </a:bodyPr>
          <a:lstStyle/>
          <a:p>
            <a:r>
              <a:rPr lang="en-US" sz="3600" dirty="0" err="1" smtClean="0"/>
              <a:t>Stellarators</a:t>
            </a:r>
            <a:r>
              <a:rPr lang="en-US" sz="3600" dirty="0" smtClean="0"/>
              <a:t> were </a:t>
            </a:r>
            <a:r>
              <a:rPr lang="en-US" sz="3600" dirty="0" smtClean="0"/>
              <a:t>first conceived </a:t>
            </a:r>
            <a:r>
              <a:rPr lang="en-US" sz="3600" dirty="0" smtClean="0"/>
              <a:t>at Princeton</a:t>
            </a:r>
            <a:endParaRPr lang="en-US" sz="3600" dirty="0"/>
          </a:p>
        </p:txBody>
      </p:sp>
      <p:pic>
        <p:nvPicPr>
          <p:cNvPr id="4" name="Picture 3" descr="Spitz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104" y="2451846"/>
            <a:ext cx="6793362" cy="2016556"/>
          </a:xfrm>
          <a:prstGeom prst="rect">
            <a:avLst/>
          </a:prstGeom>
        </p:spPr>
      </p:pic>
      <p:pic>
        <p:nvPicPr>
          <p:cNvPr id="5" name="Picture 4" descr="Unknow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34" y="4480977"/>
            <a:ext cx="2674537" cy="2076699"/>
          </a:xfrm>
          <a:prstGeom prst="rect">
            <a:avLst/>
          </a:prstGeom>
        </p:spPr>
      </p:pic>
      <p:sp>
        <p:nvSpPr>
          <p:cNvPr id="7" name="TextBox 6"/>
          <p:cNvSpPr txBox="1"/>
          <p:nvPr/>
        </p:nvSpPr>
        <p:spPr>
          <a:xfrm>
            <a:off x="4490213" y="4643399"/>
            <a:ext cx="4045474" cy="2031325"/>
          </a:xfrm>
          <a:prstGeom prst="rect">
            <a:avLst/>
          </a:prstGeom>
          <a:noFill/>
        </p:spPr>
        <p:txBody>
          <a:bodyPr wrap="none" rtlCol="0">
            <a:spAutoFit/>
          </a:bodyPr>
          <a:lstStyle/>
          <a:p>
            <a:r>
              <a:rPr lang="en-US" dirty="0"/>
              <a:t>P</a:t>
            </a:r>
            <a:r>
              <a:rPr lang="en-US" dirty="0" smtClean="0"/>
              <a:t>roposed </a:t>
            </a:r>
            <a:r>
              <a:rPr lang="en-US" dirty="0" smtClean="0"/>
              <a:t>by Lyman Spitzer </a:t>
            </a:r>
            <a:r>
              <a:rPr lang="en-US" dirty="0" err="1" smtClean="0"/>
              <a:t>Jr</a:t>
            </a:r>
            <a:r>
              <a:rPr lang="en-US" dirty="0" smtClean="0"/>
              <a:t> in 1951</a:t>
            </a:r>
          </a:p>
          <a:p>
            <a:r>
              <a:rPr lang="en-US" dirty="0"/>
              <a:t>a</a:t>
            </a:r>
            <a:r>
              <a:rPr lang="en-US" dirty="0" smtClean="0"/>
              <a:t>s part of Project Matterhorn</a:t>
            </a:r>
          </a:p>
          <a:p>
            <a:endParaRPr lang="en-US" dirty="0"/>
          </a:p>
          <a:p>
            <a:r>
              <a:rPr lang="en-US" dirty="0" smtClean="0"/>
              <a:t>Called a </a:t>
            </a:r>
            <a:r>
              <a:rPr lang="en-US" dirty="0" err="1" smtClean="0"/>
              <a:t>stellarator</a:t>
            </a:r>
            <a:r>
              <a:rPr lang="en-US" dirty="0" smtClean="0"/>
              <a:t> or </a:t>
            </a:r>
            <a:r>
              <a:rPr lang="en-US" dirty="0" smtClean="0"/>
              <a:t>“star generator”</a:t>
            </a:r>
          </a:p>
          <a:p>
            <a:endParaRPr lang="en-US" dirty="0"/>
          </a:p>
          <a:p>
            <a:r>
              <a:rPr lang="en-US" dirty="0" smtClean="0"/>
              <a:t>Project Matterhorn was later declassified</a:t>
            </a:r>
          </a:p>
          <a:p>
            <a:r>
              <a:rPr lang="en-US" dirty="0" smtClean="0"/>
              <a:t>and renamed PPPL in 1961</a:t>
            </a:r>
            <a:endParaRPr lang="en-US" dirty="0"/>
          </a:p>
        </p:txBody>
      </p:sp>
    </p:spTree>
    <p:extLst>
      <p:ext uri="{BB962C8B-B14F-4D97-AF65-F5344CB8AC3E}">
        <p14:creationId xmlns:p14="http://schemas.microsoft.com/office/powerpoint/2010/main" val="40068865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normAutofit/>
          </a:bodyPr>
          <a:lstStyle/>
          <a:p>
            <a:pPr>
              <a:spcBef>
                <a:spcPts val="1368"/>
              </a:spcBef>
            </a:pPr>
            <a:r>
              <a:rPr lang="en-US" sz="2800" dirty="0" smtClean="0"/>
              <a:t>Motivation </a:t>
            </a:r>
            <a:r>
              <a:rPr lang="en-US" sz="2800" dirty="0" smtClean="0"/>
              <a:t>for m</a:t>
            </a:r>
            <a:r>
              <a:rPr lang="en-US" sz="2800" dirty="0" smtClean="0"/>
              <a:t>odular coil design</a:t>
            </a:r>
            <a:endParaRPr lang="en-US" sz="2800" dirty="0" smtClean="0"/>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Helical coils used in classical </a:t>
            </a:r>
            <a:r>
              <a:rPr lang="en-US" dirty="0" err="1" smtClean="0"/>
              <a:t>stellarators</a:t>
            </a:r>
            <a:r>
              <a:rPr lang="en-US" dirty="0" smtClean="0"/>
              <a:t> are </a:t>
            </a:r>
            <a:r>
              <a:rPr lang="en-US" dirty="0" err="1" smtClean="0"/>
              <a:t>continously</a:t>
            </a:r>
            <a:r>
              <a:rPr lang="en-US" dirty="0" smtClean="0"/>
              <a:t> wound</a:t>
            </a:r>
            <a:endParaRPr lang="en-US" dirty="0"/>
          </a:p>
        </p:txBody>
      </p:sp>
      <p:pic>
        <p:nvPicPr>
          <p:cNvPr id="4" name="Picture 3" descr="Mod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707" y="2396411"/>
            <a:ext cx="6041618" cy="3704602"/>
          </a:xfrm>
          <a:prstGeom prst="rect">
            <a:avLst/>
          </a:prstGeom>
        </p:spPr>
      </p:pic>
      <p:sp>
        <p:nvSpPr>
          <p:cNvPr id="5" name="TextBox 4"/>
          <p:cNvSpPr txBox="1"/>
          <p:nvPr/>
        </p:nvSpPr>
        <p:spPr>
          <a:xfrm>
            <a:off x="2476500" y="6164513"/>
            <a:ext cx="3600114" cy="461665"/>
          </a:xfrm>
          <a:prstGeom prst="rect">
            <a:avLst/>
          </a:prstGeom>
          <a:noFill/>
        </p:spPr>
        <p:txBody>
          <a:bodyPr wrap="none" rtlCol="0">
            <a:spAutoFit/>
          </a:bodyPr>
          <a:lstStyle/>
          <a:p>
            <a:r>
              <a:rPr lang="en-US" sz="2400" dirty="0" smtClean="0"/>
              <a:t>Coil currents in</a:t>
            </a:r>
            <a:r>
              <a:rPr lang="en-US" sz="2400" dirty="0" smtClean="0">
                <a:latin typeface="Symbol" charset="2"/>
                <a:cs typeface="Symbol" charset="2"/>
              </a:rPr>
              <a:t> (q,</a:t>
            </a:r>
            <a:r>
              <a:rPr lang="en-US" sz="2400" dirty="0" smtClean="0"/>
              <a:t> </a:t>
            </a:r>
            <a:r>
              <a:rPr lang="en-US" sz="2400" dirty="0" smtClean="0">
                <a:latin typeface="Symbol" charset="2"/>
                <a:cs typeface="Symbol" charset="2"/>
              </a:rPr>
              <a:t>f)</a:t>
            </a:r>
            <a:r>
              <a:rPr lang="en-US" sz="2400" dirty="0" smtClean="0"/>
              <a:t> space</a:t>
            </a:r>
            <a:endParaRPr lang="en-US" sz="2400" dirty="0"/>
          </a:p>
        </p:txBody>
      </p:sp>
    </p:spTree>
    <p:extLst>
      <p:ext uri="{BB962C8B-B14F-4D97-AF65-F5344CB8AC3E}">
        <p14:creationId xmlns:p14="http://schemas.microsoft.com/office/powerpoint/2010/main" val="42949311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normAutofit/>
          </a:bodyPr>
          <a:lstStyle/>
          <a:p>
            <a:pPr>
              <a:spcBef>
                <a:spcPts val="1368"/>
              </a:spcBef>
            </a:pPr>
            <a:r>
              <a:rPr lang="en-US" sz="2400" dirty="0" smtClean="0"/>
              <a:t>Coils can be built independently, harder to design, but allow easier assembly/disassembly of device and access</a:t>
            </a:r>
            <a:endParaRPr lang="en-US" sz="2400" dirty="0" smtClean="0"/>
          </a:p>
        </p:txBody>
      </p:sp>
      <p:sp>
        <p:nvSpPr>
          <p:cNvPr id="3" name="Title 2"/>
          <p:cNvSpPr>
            <a:spLocks noGrp="1"/>
          </p:cNvSpPr>
          <p:nvPr>
            <p:ph type="title"/>
          </p:nvPr>
        </p:nvSpPr>
        <p:spPr>
          <a:xfrm>
            <a:off x="228600" y="137319"/>
            <a:ext cx="8915400" cy="1143000"/>
          </a:xfrm>
        </p:spPr>
        <p:txBody>
          <a:bodyPr>
            <a:normAutofit/>
          </a:bodyPr>
          <a:lstStyle/>
          <a:p>
            <a:r>
              <a:rPr lang="en-US" dirty="0" smtClean="0"/>
              <a:t>Modular </a:t>
            </a:r>
            <a:r>
              <a:rPr lang="en-US" dirty="0" smtClean="0"/>
              <a:t>coils have advantages</a:t>
            </a:r>
            <a:endParaRPr lang="en-US" dirty="0"/>
          </a:p>
        </p:txBody>
      </p:sp>
      <p:pic>
        <p:nvPicPr>
          <p:cNvPr id="5" name="Picture 4" descr="Mod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49" y="2892241"/>
            <a:ext cx="4003901" cy="3151360"/>
          </a:xfrm>
          <a:prstGeom prst="rect">
            <a:avLst/>
          </a:prstGeom>
        </p:spPr>
      </p:pic>
      <p:sp>
        <p:nvSpPr>
          <p:cNvPr id="4" name="TextBox 3"/>
          <p:cNvSpPr txBox="1"/>
          <p:nvPr/>
        </p:nvSpPr>
        <p:spPr>
          <a:xfrm>
            <a:off x="1301750" y="5989419"/>
            <a:ext cx="1646605" cy="830997"/>
          </a:xfrm>
          <a:prstGeom prst="rect">
            <a:avLst/>
          </a:prstGeom>
          <a:noFill/>
        </p:spPr>
        <p:txBody>
          <a:bodyPr wrap="none" rtlCol="0">
            <a:spAutoFit/>
          </a:bodyPr>
          <a:lstStyle/>
          <a:p>
            <a:r>
              <a:rPr lang="en-US" sz="2400" dirty="0" smtClean="0">
                <a:latin typeface="Symbol" charset="2"/>
                <a:cs typeface="Symbol" charset="2"/>
              </a:rPr>
              <a:t>(q, f)</a:t>
            </a:r>
            <a:r>
              <a:rPr lang="en-US" sz="2400" dirty="0" smtClean="0"/>
              <a:t> </a:t>
            </a:r>
            <a:r>
              <a:rPr lang="en-US" sz="2400" dirty="0"/>
              <a:t>space</a:t>
            </a:r>
          </a:p>
          <a:p>
            <a:endParaRPr lang="en-US" sz="2400" dirty="0"/>
          </a:p>
        </p:txBody>
      </p:sp>
    </p:spTree>
    <p:extLst>
      <p:ext uri="{BB962C8B-B14F-4D97-AF65-F5344CB8AC3E}">
        <p14:creationId xmlns:p14="http://schemas.microsoft.com/office/powerpoint/2010/main" val="30543442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normAutofit/>
          </a:bodyPr>
          <a:lstStyle/>
          <a:p>
            <a:pPr>
              <a:spcBef>
                <a:spcPts val="1368"/>
              </a:spcBef>
            </a:pPr>
            <a:r>
              <a:rPr lang="en-US" sz="2400" dirty="0" smtClean="0"/>
              <a:t>Coils can be built independently, harder to design, but allow easier assembly/disassembly of device and access</a:t>
            </a:r>
            <a:endParaRPr lang="en-US" sz="2400" dirty="0" smtClean="0"/>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Modular </a:t>
            </a:r>
            <a:r>
              <a:rPr lang="en-US" dirty="0" smtClean="0"/>
              <a:t>coils mapped back into physical space have non-trivial  shape</a:t>
            </a:r>
            <a:endParaRPr lang="en-US" dirty="0"/>
          </a:p>
        </p:txBody>
      </p:sp>
      <p:pic>
        <p:nvPicPr>
          <p:cNvPr id="5" name="Picture 4" descr="Mod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49" y="2892241"/>
            <a:ext cx="4003901" cy="3151360"/>
          </a:xfrm>
          <a:prstGeom prst="rect">
            <a:avLst/>
          </a:prstGeom>
        </p:spPr>
      </p:pic>
      <p:pic>
        <p:nvPicPr>
          <p:cNvPr id="7" name="Picture 6" descr="Mod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335" y="2785041"/>
            <a:ext cx="4715559" cy="3239384"/>
          </a:xfrm>
          <a:prstGeom prst="rect">
            <a:avLst/>
          </a:prstGeom>
        </p:spPr>
      </p:pic>
      <p:sp>
        <p:nvSpPr>
          <p:cNvPr id="4" name="TextBox 3"/>
          <p:cNvSpPr txBox="1"/>
          <p:nvPr/>
        </p:nvSpPr>
        <p:spPr>
          <a:xfrm>
            <a:off x="1301750" y="5989419"/>
            <a:ext cx="1646605" cy="830997"/>
          </a:xfrm>
          <a:prstGeom prst="rect">
            <a:avLst/>
          </a:prstGeom>
          <a:noFill/>
        </p:spPr>
        <p:txBody>
          <a:bodyPr wrap="none" rtlCol="0">
            <a:spAutoFit/>
          </a:bodyPr>
          <a:lstStyle/>
          <a:p>
            <a:r>
              <a:rPr lang="en-US" sz="2400" dirty="0" smtClean="0">
                <a:latin typeface="Symbol" charset="2"/>
                <a:cs typeface="Symbol" charset="2"/>
              </a:rPr>
              <a:t>(q, f)</a:t>
            </a:r>
            <a:r>
              <a:rPr lang="en-US" sz="2400" dirty="0" smtClean="0"/>
              <a:t> </a:t>
            </a:r>
            <a:r>
              <a:rPr lang="en-US" sz="2400" dirty="0"/>
              <a:t>space</a:t>
            </a:r>
          </a:p>
          <a:p>
            <a:endParaRPr lang="en-US" sz="2400" dirty="0"/>
          </a:p>
        </p:txBody>
      </p:sp>
      <p:sp>
        <p:nvSpPr>
          <p:cNvPr id="8" name="TextBox 7"/>
          <p:cNvSpPr txBox="1"/>
          <p:nvPr/>
        </p:nvSpPr>
        <p:spPr>
          <a:xfrm>
            <a:off x="5715000" y="6062663"/>
            <a:ext cx="1966253" cy="461665"/>
          </a:xfrm>
          <a:prstGeom prst="rect">
            <a:avLst/>
          </a:prstGeom>
          <a:noFill/>
        </p:spPr>
        <p:txBody>
          <a:bodyPr wrap="none" rtlCol="0">
            <a:spAutoFit/>
          </a:bodyPr>
          <a:lstStyle/>
          <a:p>
            <a:r>
              <a:rPr lang="en-US" sz="2400" dirty="0" smtClean="0"/>
              <a:t>Physical space</a:t>
            </a:r>
            <a:endParaRPr lang="en-US" sz="2400" dirty="0"/>
          </a:p>
        </p:txBody>
      </p:sp>
    </p:spTree>
    <p:extLst>
      <p:ext uri="{BB962C8B-B14F-4D97-AF65-F5344CB8AC3E}">
        <p14:creationId xmlns:p14="http://schemas.microsoft.com/office/powerpoint/2010/main" val="17446731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lstStyle/>
          <a:p>
            <a:pPr marL="0" indent="0">
              <a:spcBef>
                <a:spcPts val="1368"/>
              </a:spcBef>
              <a:buNone/>
            </a:pPr>
            <a:r>
              <a:rPr lang="en-US" sz="2400" dirty="0" smtClean="0"/>
              <a:t>We </a:t>
            </a:r>
            <a:r>
              <a:rPr lang="en-US" sz="2400" dirty="0"/>
              <a:t>can design the plasma equilibrium based on physics </a:t>
            </a:r>
            <a:r>
              <a:rPr lang="en-US" sz="2400" dirty="0" smtClean="0"/>
              <a:t>considerations (equilibrium, stability, transport) </a:t>
            </a:r>
            <a:r>
              <a:rPr lang="en-US" sz="2400" dirty="0"/>
              <a:t>and then design a set of coils to produce the required field. </a:t>
            </a:r>
            <a:endParaRPr lang="en-US" sz="2400" dirty="0"/>
          </a:p>
          <a:p>
            <a:pPr>
              <a:spcBef>
                <a:spcPts val="1368"/>
              </a:spcBef>
            </a:pPr>
            <a:endParaRPr lang="en-US" dirty="0" smtClean="0"/>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Modular coils allow “plasma first” design</a:t>
            </a:r>
            <a:endParaRPr lang="en-US" dirty="0"/>
          </a:p>
        </p:txBody>
      </p:sp>
      <p:pic>
        <p:nvPicPr>
          <p:cNvPr id="4" name="Picture 3" descr="W7a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50" y="3017957"/>
            <a:ext cx="5118851" cy="3385697"/>
          </a:xfrm>
          <a:prstGeom prst="rect">
            <a:avLst/>
          </a:prstGeom>
        </p:spPr>
      </p:pic>
      <p:sp>
        <p:nvSpPr>
          <p:cNvPr id="6" name="TextBox 5"/>
          <p:cNvSpPr txBox="1"/>
          <p:nvPr/>
        </p:nvSpPr>
        <p:spPr>
          <a:xfrm>
            <a:off x="457200" y="3948498"/>
            <a:ext cx="1458076" cy="646331"/>
          </a:xfrm>
          <a:prstGeom prst="rect">
            <a:avLst/>
          </a:prstGeom>
          <a:noFill/>
        </p:spPr>
        <p:txBody>
          <a:bodyPr wrap="none" rtlCol="0">
            <a:spAutoFit/>
          </a:bodyPr>
          <a:lstStyle/>
          <a:p>
            <a:r>
              <a:rPr lang="en-US" dirty="0" smtClean="0"/>
              <a:t>Modular coils</a:t>
            </a:r>
          </a:p>
          <a:p>
            <a:r>
              <a:rPr lang="en-US" dirty="0" smtClean="0"/>
              <a:t>of W7-AS</a:t>
            </a:r>
            <a:endParaRPr lang="en-US" dirty="0"/>
          </a:p>
        </p:txBody>
      </p:sp>
      <p:sp>
        <p:nvSpPr>
          <p:cNvPr id="7" name="TextBox 6"/>
          <p:cNvSpPr txBox="1"/>
          <p:nvPr/>
        </p:nvSpPr>
        <p:spPr>
          <a:xfrm>
            <a:off x="6520866" y="6025563"/>
            <a:ext cx="2444862" cy="646331"/>
          </a:xfrm>
          <a:prstGeom prst="rect">
            <a:avLst/>
          </a:prstGeom>
          <a:noFill/>
        </p:spPr>
        <p:txBody>
          <a:bodyPr wrap="none" rtlCol="0">
            <a:spAutoFit/>
          </a:bodyPr>
          <a:lstStyle/>
          <a:p>
            <a:r>
              <a:rPr lang="en-US" dirty="0" smtClean="0"/>
              <a:t>“Advanced” rather </a:t>
            </a:r>
          </a:p>
          <a:p>
            <a:r>
              <a:rPr lang="en-US" dirty="0" smtClean="0"/>
              <a:t>than classical </a:t>
            </a:r>
            <a:r>
              <a:rPr lang="en-US" dirty="0" err="1" smtClean="0"/>
              <a:t>stellarator</a:t>
            </a:r>
            <a:endParaRPr lang="en-US" dirty="0"/>
          </a:p>
        </p:txBody>
      </p:sp>
    </p:spTree>
    <p:extLst>
      <p:ext uri="{BB962C8B-B14F-4D97-AF65-F5344CB8AC3E}">
        <p14:creationId xmlns:p14="http://schemas.microsoft.com/office/powerpoint/2010/main" val="8756982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297711"/>
          </a:xfrm>
        </p:spPr>
        <p:txBody>
          <a:bodyPr>
            <a:normAutofit/>
          </a:bodyPr>
          <a:lstStyle/>
          <a:p>
            <a:pPr>
              <a:spcBef>
                <a:spcPts val="1320"/>
              </a:spcBef>
            </a:pPr>
            <a:r>
              <a:rPr lang="en-US" dirty="0" smtClean="0">
                <a:solidFill>
                  <a:srgbClr val="7F7F7F"/>
                </a:solidFill>
              </a:rPr>
              <a:t>Confining a plasma in a torus and the need for rotational transform</a:t>
            </a:r>
          </a:p>
          <a:p>
            <a:pPr>
              <a:spcBef>
                <a:spcPts val="1320"/>
              </a:spcBef>
            </a:pPr>
            <a:r>
              <a:rPr lang="en-US" dirty="0" smtClean="0">
                <a:solidFill>
                  <a:srgbClr val="7F7F7F"/>
                </a:solidFill>
              </a:rPr>
              <a:t>Generating magnetic surfaces without net plasma current</a:t>
            </a:r>
          </a:p>
          <a:p>
            <a:pPr>
              <a:spcBef>
                <a:spcPts val="1320"/>
              </a:spcBef>
            </a:pPr>
            <a:r>
              <a:rPr lang="en-US" dirty="0" smtClean="0"/>
              <a:t>New directions in </a:t>
            </a:r>
            <a:r>
              <a:rPr lang="en-US" dirty="0" err="1" smtClean="0"/>
              <a:t>stellarator</a:t>
            </a:r>
            <a:r>
              <a:rPr lang="en-US" dirty="0" smtClean="0"/>
              <a:t> research</a:t>
            </a:r>
          </a:p>
          <a:p>
            <a:pPr>
              <a:spcBef>
                <a:spcPts val="1320"/>
              </a:spcBef>
            </a:pPr>
            <a:r>
              <a:rPr lang="en-US" dirty="0" smtClean="0">
                <a:solidFill>
                  <a:srgbClr val="7F7F7F"/>
                </a:solidFill>
              </a:rPr>
              <a:t>Auburn University fusion program</a:t>
            </a:r>
            <a:endParaRPr lang="en-US" dirty="0">
              <a:solidFill>
                <a:srgbClr val="7F7F7F"/>
              </a:solidFill>
            </a:endParaRPr>
          </a:p>
        </p:txBody>
      </p:sp>
      <p:sp>
        <p:nvSpPr>
          <p:cNvPr id="3" name="Title 2"/>
          <p:cNvSpPr>
            <a:spLocks noGrp="1"/>
          </p:cNvSpPr>
          <p:nvPr>
            <p:ph type="title"/>
          </p:nvPr>
        </p:nvSpPr>
        <p:spPr/>
        <p:txBody>
          <a:bodyPr>
            <a:noAutofit/>
          </a:bodyPr>
          <a:lstStyle/>
          <a:p>
            <a:r>
              <a:rPr lang="en-US" sz="3600" dirty="0" smtClean="0"/>
              <a:t>Outline</a:t>
            </a:r>
            <a:endParaRPr lang="en-US" sz="3600" dirty="0"/>
          </a:p>
        </p:txBody>
      </p:sp>
    </p:spTree>
    <p:extLst>
      <p:ext uri="{BB962C8B-B14F-4D97-AF65-F5344CB8AC3E}">
        <p14:creationId xmlns:p14="http://schemas.microsoft.com/office/powerpoint/2010/main" val="10578173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525963"/>
          </a:xfrm>
        </p:spPr>
        <p:txBody>
          <a:bodyPr>
            <a:normAutofit fontScale="92500"/>
          </a:bodyPr>
          <a:lstStyle/>
          <a:p>
            <a:pPr>
              <a:spcBef>
                <a:spcPts val="1368"/>
              </a:spcBef>
            </a:pPr>
            <a:r>
              <a:rPr lang="en-US" sz="2800" dirty="0"/>
              <a:t>T</a:t>
            </a:r>
            <a:r>
              <a:rPr lang="en-US" sz="2800" dirty="0" smtClean="0"/>
              <a:t>rajectories in </a:t>
            </a:r>
            <a:r>
              <a:rPr lang="en-US" sz="2800" dirty="0" err="1" smtClean="0"/>
              <a:t>axisymmetry</a:t>
            </a:r>
            <a:r>
              <a:rPr lang="en-US" sz="2800" dirty="0" smtClean="0"/>
              <a:t>: passing and trapped particles </a:t>
            </a:r>
          </a:p>
          <a:p>
            <a:pPr>
              <a:spcBef>
                <a:spcPts val="1368"/>
              </a:spcBef>
            </a:pPr>
            <a:endParaRPr lang="en-US" sz="2800" dirty="0"/>
          </a:p>
          <a:p>
            <a:pPr>
              <a:spcBef>
                <a:spcPts val="1368"/>
              </a:spcBef>
            </a:pPr>
            <a:endParaRPr lang="en-US" sz="2800" dirty="0" smtClean="0"/>
          </a:p>
          <a:p>
            <a:pPr>
              <a:spcBef>
                <a:spcPts val="1368"/>
              </a:spcBef>
            </a:pPr>
            <a:endParaRPr lang="en-US" sz="2800" dirty="0"/>
          </a:p>
          <a:p>
            <a:pPr>
              <a:spcBef>
                <a:spcPts val="1368"/>
              </a:spcBef>
            </a:pPr>
            <a:endParaRPr lang="en-US" sz="2800" dirty="0" smtClean="0"/>
          </a:p>
          <a:p>
            <a:pPr>
              <a:spcBef>
                <a:spcPts val="1368"/>
              </a:spcBef>
            </a:pPr>
            <a:endParaRPr lang="en-US" sz="2800" dirty="0"/>
          </a:p>
          <a:p>
            <a:pPr>
              <a:spcBef>
                <a:spcPts val="1368"/>
              </a:spcBef>
            </a:pPr>
            <a:r>
              <a:rPr lang="en-US" sz="2800" dirty="0" smtClean="0"/>
              <a:t>Canonical momentum conservation due to </a:t>
            </a:r>
            <a:r>
              <a:rPr lang="en-US" sz="2800" dirty="0" err="1" smtClean="0"/>
              <a:t>axisymmetry</a:t>
            </a:r>
            <a:r>
              <a:rPr lang="en-US" sz="2800" dirty="0" smtClean="0"/>
              <a:t> also bounds excursion from flux surfaces: </a:t>
            </a:r>
            <a:endParaRPr lang="en-US" sz="2800" dirty="0" smtClean="0"/>
          </a:p>
        </p:txBody>
      </p:sp>
      <p:sp>
        <p:nvSpPr>
          <p:cNvPr id="3" name="Title 2"/>
          <p:cNvSpPr>
            <a:spLocks noGrp="1"/>
          </p:cNvSpPr>
          <p:nvPr>
            <p:ph type="title"/>
          </p:nvPr>
        </p:nvSpPr>
        <p:spPr>
          <a:xfrm>
            <a:off x="228600" y="137319"/>
            <a:ext cx="8915400" cy="1143000"/>
          </a:xfrm>
        </p:spPr>
        <p:txBody>
          <a:bodyPr>
            <a:noAutofit/>
          </a:bodyPr>
          <a:lstStyle/>
          <a:p>
            <a:r>
              <a:rPr lang="en-US" sz="3600" dirty="0" smtClean="0"/>
              <a:t>Given 3D </a:t>
            </a:r>
            <a:r>
              <a:rPr lang="en-US" sz="3600" dirty="0" err="1" smtClean="0"/>
              <a:t>equilbrium</a:t>
            </a:r>
            <a:r>
              <a:rPr lang="en-US" sz="3600" dirty="0" smtClean="0"/>
              <a:t> magnetic surfaces, how leaky are they in terms of plasma transport?</a:t>
            </a:r>
            <a:endParaRPr lang="en-US" sz="3600" dirty="0"/>
          </a:p>
        </p:txBody>
      </p:sp>
      <p:pic>
        <p:nvPicPr>
          <p:cNvPr id="4" name="Picture 3" descr="Toktrappe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37" y="2338911"/>
            <a:ext cx="4804555" cy="2442539"/>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134954200"/>
              </p:ext>
            </p:extLst>
          </p:nvPr>
        </p:nvGraphicFramePr>
        <p:xfrm>
          <a:off x="6580463" y="5517316"/>
          <a:ext cx="1917700" cy="393700"/>
        </p:xfrm>
        <a:graphic>
          <a:graphicData uri="http://schemas.openxmlformats.org/presentationml/2006/ole">
            <mc:AlternateContent xmlns:mc="http://schemas.openxmlformats.org/markup-compatibility/2006">
              <mc:Choice xmlns:v="urn:schemas-microsoft-com:vml" Requires="v">
                <p:oleObj spid="_x0000_s10264" name="Equation" r:id="rId5" imgW="1917700" imgH="393700" progId="Equation.3">
                  <p:embed/>
                </p:oleObj>
              </mc:Choice>
              <mc:Fallback>
                <p:oleObj name="Equation" r:id="rId5" imgW="1917700" imgH="393700" progId="Equation.3">
                  <p:embed/>
                  <p:pic>
                    <p:nvPicPr>
                      <p:cNvPr id="0" name=""/>
                      <p:cNvPicPr/>
                      <p:nvPr/>
                    </p:nvPicPr>
                    <p:blipFill>
                      <a:blip r:embed="rId6"/>
                      <a:stretch>
                        <a:fillRect/>
                      </a:stretch>
                    </p:blipFill>
                    <p:spPr>
                      <a:xfrm>
                        <a:off x="6580463" y="5517316"/>
                        <a:ext cx="1917700" cy="393700"/>
                      </a:xfrm>
                      <a:prstGeom prst="rect">
                        <a:avLst/>
                      </a:prstGeom>
                    </p:spPr>
                  </p:pic>
                </p:oleObj>
              </mc:Fallback>
            </mc:AlternateContent>
          </a:graphicData>
        </a:graphic>
      </p:graphicFrame>
    </p:spTree>
    <p:extLst>
      <p:ext uri="{BB962C8B-B14F-4D97-AF65-F5344CB8AC3E}">
        <p14:creationId xmlns:p14="http://schemas.microsoft.com/office/powerpoint/2010/main" val="5348403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5257800"/>
          </a:xfrm>
        </p:spPr>
        <p:txBody>
          <a:bodyPr>
            <a:normAutofit/>
          </a:bodyPr>
          <a:lstStyle/>
          <a:p>
            <a:pPr>
              <a:spcBef>
                <a:spcPts val="1368"/>
              </a:spcBef>
            </a:pPr>
            <a:r>
              <a:rPr lang="en-US" sz="2400" dirty="0" smtClean="0"/>
              <a:t>Trapped t</a:t>
            </a:r>
            <a:r>
              <a:rPr lang="en-US" sz="2400" dirty="0" smtClean="0"/>
              <a:t>rajectories </a:t>
            </a:r>
            <a:r>
              <a:rPr lang="en-US" sz="2400" dirty="0" smtClean="0"/>
              <a:t>projected to a </a:t>
            </a:r>
            <a:r>
              <a:rPr lang="en-US" sz="2400" dirty="0" err="1" smtClean="0"/>
              <a:t>poloidal</a:t>
            </a:r>
            <a:r>
              <a:rPr lang="en-US" sz="2400" dirty="0" smtClean="0"/>
              <a:t> plane are banana shaped</a:t>
            </a:r>
          </a:p>
          <a:p>
            <a:pPr>
              <a:spcBef>
                <a:spcPts val="1368"/>
              </a:spcBef>
            </a:pPr>
            <a:endParaRPr lang="en-US" sz="2400" dirty="0"/>
          </a:p>
          <a:p>
            <a:pPr>
              <a:spcBef>
                <a:spcPts val="1368"/>
              </a:spcBef>
            </a:pPr>
            <a:endParaRPr lang="en-US" sz="2400" dirty="0" smtClean="0"/>
          </a:p>
          <a:p>
            <a:pPr>
              <a:spcBef>
                <a:spcPts val="1368"/>
              </a:spcBef>
            </a:pPr>
            <a:endParaRPr lang="en-US" sz="2400" dirty="0"/>
          </a:p>
          <a:p>
            <a:pPr>
              <a:spcBef>
                <a:spcPts val="1368"/>
              </a:spcBef>
            </a:pPr>
            <a:endParaRPr lang="en-US" sz="2400" dirty="0" smtClean="0"/>
          </a:p>
          <a:p>
            <a:pPr marL="0" indent="0">
              <a:spcBef>
                <a:spcPts val="1368"/>
              </a:spcBef>
              <a:buNone/>
            </a:pPr>
            <a:endParaRPr lang="en-US" sz="2400" dirty="0" smtClean="0"/>
          </a:p>
          <a:p>
            <a:pPr marL="0" indent="0">
              <a:spcBef>
                <a:spcPts val="1368"/>
              </a:spcBef>
              <a:buNone/>
            </a:pPr>
            <a:endParaRPr lang="en-US" sz="2400" dirty="0" smtClean="0"/>
          </a:p>
          <a:p>
            <a:pPr>
              <a:spcBef>
                <a:spcPts val="1368"/>
              </a:spcBef>
            </a:pPr>
            <a:r>
              <a:rPr lang="en-US" sz="2400" dirty="0" smtClean="0"/>
              <a:t>Increases effective step size for collisional transport, with trapped particles dominating transport rate</a:t>
            </a:r>
          </a:p>
        </p:txBody>
      </p:sp>
      <p:sp>
        <p:nvSpPr>
          <p:cNvPr id="3" name="Title 2"/>
          <p:cNvSpPr>
            <a:spLocks noGrp="1"/>
          </p:cNvSpPr>
          <p:nvPr>
            <p:ph type="title"/>
          </p:nvPr>
        </p:nvSpPr>
        <p:spPr>
          <a:xfrm>
            <a:off x="228600" y="137319"/>
            <a:ext cx="8915400" cy="1143000"/>
          </a:xfrm>
        </p:spPr>
        <p:txBody>
          <a:bodyPr>
            <a:normAutofit fontScale="90000"/>
          </a:bodyPr>
          <a:lstStyle/>
          <a:p>
            <a:r>
              <a:rPr lang="en-US" dirty="0" smtClean="0"/>
              <a:t>Particle trapping</a:t>
            </a:r>
            <a:r>
              <a:rPr lang="en-US" dirty="0" smtClean="0"/>
              <a:t> </a:t>
            </a:r>
            <a:r>
              <a:rPr lang="en-US" dirty="0" smtClean="0"/>
              <a:t>leads to so-called </a:t>
            </a:r>
            <a:r>
              <a:rPr lang="en-US" dirty="0" smtClean="0"/>
              <a:t>banana orbits in </a:t>
            </a:r>
            <a:r>
              <a:rPr lang="en-US" dirty="0" err="1" smtClean="0"/>
              <a:t>tokamaks</a:t>
            </a:r>
            <a:endParaRPr lang="en-US" dirty="0"/>
          </a:p>
        </p:txBody>
      </p:sp>
      <p:pic>
        <p:nvPicPr>
          <p:cNvPr id="4" name="Picture 3" descr="jg05-537-4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66" y="2489817"/>
            <a:ext cx="6291623" cy="3168858"/>
          </a:xfrm>
          <a:prstGeom prst="rect">
            <a:avLst/>
          </a:prstGeom>
        </p:spPr>
      </p:pic>
    </p:spTree>
    <p:extLst>
      <p:ext uri="{BB962C8B-B14F-4D97-AF65-F5344CB8AC3E}">
        <p14:creationId xmlns:p14="http://schemas.microsoft.com/office/powerpoint/2010/main" val="8796674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900989"/>
          </a:xfrm>
        </p:spPr>
        <p:txBody>
          <a:bodyPr>
            <a:noAutofit/>
          </a:bodyPr>
          <a:lstStyle/>
          <a:p>
            <a:r>
              <a:rPr lang="en-US" sz="2200" dirty="0" smtClean="0"/>
              <a:t>As in a </a:t>
            </a:r>
            <a:r>
              <a:rPr lang="en-US" sz="2200" dirty="0" err="1" smtClean="0"/>
              <a:t>tokamak</a:t>
            </a:r>
            <a:r>
              <a:rPr lang="en-US" sz="2200" dirty="0" smtClean="0"/>
              <a:t>, particles can be passing or trapped due to </a:t>
            </a:r>
            <a:r>
              <a:rPr lang="en-US" sz="2200" dirty="0" err="1" smtClean="0"/>
              <a:t>toroidicity</a:t>
            </a:r>
            <a:r>
              <a:rPr lang="en-US" sz="2200" dirty="0" smtClean="0"/>
              <a:t> </a:t>
            </a:r>
          </a:p>
          <a:p>
            <a:r>
              <a:rPr lang="en-US" sz="2200" dirty="0" smtClean="0"/>
              <a:t>There are also particles which get trapped in local minima due to the helical periodicity </a:t>
            </a:r>
          </a:p>
          <a:p>
            <a:endParaRPr lang="en-US" sz="2200" dirty="0"/>
          </a:p>
          <a:p>
            <a:endParaRPr lang="en-US" sz="2200" dirty="0" smtClean="0"/>
          </a:p>
          <a:p>
            <a:endParaRPr lang="en-US" sz="2200" dirty="0"/>
          </a:p>
          <a:p>
            <a:pPr marL="0" indent="0">
              <a:buNone/>
            </a:pPr>
            <a:endParaRPr lang="en-US" sz="2200" dirty="0"/>
          </a:p>
          <a:p>
            <a:pPr marL="0" indent="0">
              <a:buNone/>
            </a:pPr>
            <a:endParaRPr lang="en-US" sz="2200" dirty="0" smtClean="0"/>
          </a:p>
          <a:p>
            <a:pPr marL="0" indent="0">
              <a:buNone/>
            </a:pPr>
            <a:endParaRPr lang="en-US" sz="2200" dirty="0"/>
          </a:p>
          <a:p>
            <a:r>
              <a:rPr lang="en-US" sz="2200" dirty="0"/>
              <a:t>These particles trapped in local minima are confined to regions on the upper or lower half of the flux surface </a:t>
            </a:r>
            <a:endParaRPr lang="en-US" sz="2200" dirty="0" smtClean="0"/>
          </a:p>
          <a:p>
            <a:endParaRPr lang="en-US" sz="2200" dirty="0">
              <a:effectLst/>
            </a:endParaRPr>
          </a:p>
        </p:txBody>
      </p:sp>
      <p:sp>
        <p:nvSpPr>
          <p:cNvPr id="3" name="Title 2"/>
          <p:cNvSpPr>
            <a:spLocks noGrp="1"/>
          </p:cNvSpPr>
          <p:nvPr>
            <p:ph type="title"/>
          </p:nvPr>
        </p:nvSpPr>
        <p:spPr>
          <a:xfrm>
            <a:off x="228600" y="137319"/>
            <a:ext cx="8915400" cy="1143000"/>
          </a:xfrm>
        </p:spPr>
        <p:txBody>
          <a:bodyPr>
            <a:normAutofit/>
          </a:bodyPr>
          <a:lstStyle/>
          <a:p>
            <a:r>
              <a:rPr lang="en-US" dirty="0" smtClean="0"/>
              <a:t>Particle trajectories in a </a:t>
            </a:r>
            <a:r>
              <a:rPr lang="en-US" dirty="0" err="1" smtClean="0"/>
              <a:t>stellarator</a:t>
            </a:r>
            <a:endParaRPr lang="en-US" dirty="0"/>
          </a:p>
        </p:txBody>
      </p:sp>
      <p:pic>
        <p:nvPicPr>
          <p:cNvPr id="4" name="Picture 3" descr="Stelltrapp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795" y="2949273"/>
            <a:ext cx="4508500" cy="2146300"/>
          </a:xfrm>
          <a:prstGeom prst="rect">
            <a:avLst/>
          </a:prstGeom>
        </p:spPr>
      </p:pic>
    </p:spTree>
    <p:extLst>
      <p:ext uri="{BB962C8B-B14F-4D97-AF65-F5344CB8AC3E}">
        <p14:creationId xmlns:p14="http://schemas.microsoft.com/office/powerpoint/2010/main" val="36620612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85282" cy="4812965"/>
          </a:xfrm>
        </p:spPr>
        <p:txBody>
          <a:bodyPr>
            <a:normAutofit fontScale="92500" lnSpcReduction="20000"/>
          </a:bodyPr>
          <a:lstStyle/>
          <a:p>
            <a:r>
              <a:rPr lang="en-US" sz="2400" dirty="0" smtClean="0"/>
              <a:t>As a result their </a:t>
            </a:r>
            <a:r>
              <a:rPr lang="en-US" sz="2400" dirty="0"/>
              <a:t>vertical </a:t>
            </a:r>
            <a:r>
              <a:rPr lang="en-US" sz="2400" dirty="0" smtClean="0"/>
              <a:t>drifts don’t </a:t>
            </a:r>
            <a:r>
              <a:rPr lang="en-US" sz="2400" dirty="0"/>
              <a:t>cancel out, and they drift straight out of the machine. </a:t>
            </a:r>
            <a:endParaRPr lang="en-US" sz="2400" dirty="0">
              <a:effectLst/>
            </a:endParaRPr>
          </a:p>
          <a:p>
            <a:endParaRPr lang="en-US" sz="2400" dirty="0" smtClean="0"/>
          </a:p>
          <a:p>
            <a:endParaRPr lang="en-US" sz="2400" dirty="0">
              <a:effectLst/>
            </a:endParaRPr>
          </a:p>
          <a:p>
            <a:endParaRPr lang="en-US" sz="2400" dirty="0" smtClean="0"/>
          </a:p>
          <a:p>
            <a:endParaRPr lang="en-US" sz="2400" dirty="0" smtClean="0">
              <a:effectLst/>
            </a:endParaRPr>
          </a:p>
          <a:p>
            <a:endParaRPr lang="en-US" sz="2400" dirty="0"/>
          </a:p>
          <a:p>
            <a:endParaRPr lang="en-US" sz="2400" dirty="0" smtClean="0"/>
          </a:p>
          <a:p>
            <a:endParaRPr lang="en-US" sz="2400" dirty="0" smtClean="0"/>
          </a:p>
          <a:p>
            <a:endParaRPr lang="en-US" sz="2400" dirty="0" smtClean="0"/>
          </a:p>
          <a:p>
            <a:r>
              <a:rPr lang="en-US" sz="2400" dirty="0" smtClean="0"/>
              <a:t>This </a:t>
            </a:r>
            <a:r>
              <a:rPr lang="en-US" sz="2400" dirty="0"/>
              <a:t>drift is different for electrons and ions, and so leads to electric </a:t>
            </a:r>
            <a:r>
              <a:rPr lang="en-US" sz="2400" dirty="0" smtClean="0"/>
              <a:t>fields</a:t>
            </a:r>
            <a:r>
              <a:rPr lang="en-US" sz="2400" dirty="0"/>
              <a:t> </a:t>
            </a:r>
            <a:r>
              <a:rPr lang="en-US" sz="2400" dirty="0" smtClean="0"/>
              <a:t>also</a:t>
            </a:r>
          </a:p>
          <a:p>
            <a:r>
              <a:rPr lang="en-US" sz="2400" dirty="0" smtClean="0"/>
              <a:t>No conserved canonical momentum without </a:t>
            </a:r>
            <a:r>
              <a:rPr lang="en-US" sz="2400" dirty="0" err="1" smtClean="0"/>
              <a:t>axisymmetry</a:t>
            </a:r>
            <a:r>
              <a:rPr lang="en-US" sz="2400" dirty="0" smtClean="0"/>
              <a:t> to help limit excursions also</a:t>
            </a:r>
            <a:endParaRPr lang="en-US" sz="2400" dirty="0"/>
          </a:p>
        </p:txBody>
      </p:sp>
      <p:sp>
        <p:nvSpPr>
          <p:cNvPr id="3" name="Title 2"/>
          <p:cNvSpPr>
            <a:spLocks noGrp="1"/>
          </p:cNvSpPr>
          <p:nvPr>
            <p:ph type="title"/>
          </p:nvPr>
        </p:nvSpPr>
        <p:spPr>
          <a:xfrm>
            <a:off x="228600" y="137319"/>
            <a:ext cx="8915400" cy="1143000"/>
          </a:xfrm>
        </p:spPr>
        <p:txBody>
          <a:bodyPr>
            <a:normAutofit/>
          </a:bodyPr>
          <a:lstStyle/>
          <a:p>
            <a:r>
              <a:rPr lang="en-US" dirty="0" smtClean="0"/>
              <a:t>Direct o</a:t>
            </a:r>
            <a:r>
              <a:rPr lang="en-US" dirty="0" smtClean="0"/>
              <a:t>rbit loss</a:t>
            </a:r>
            <a:endParaRPr lang="en-US" dirty="0"/>
          </a:p>
        </p:txBody>
      </p:sp>
      <p:pic>
        <p:nvPicPr>
          <p:cNvPr id="4" name="Picture 3" descr="Stelltrapp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076" y="2521723"/>
            <a:ext cx="4508500" cy="2146300"/>
          </a:xfrm>
          <a:prstGeom prst="rect">
            <a:avLst/>
          </a:prstGeom>
        </p:spPr>
      </p:pic>
    </p:spTree>
    <p:extLst>
      <p:ext uri="{BB962C8B-B14F-4D97-AF65-F5344CB8AC3E}">
        <p14:creationId xmlns:p14="http://schemas.microsoft.com/office/powerpoint/2010/main" val="18403608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SX_picture.jpg"/>
          <p:cNvPicPr>
            <a:picLocks noGrp="1" noChangeAspect="1"/>
          </p:cNvPicPr>
          <p:nvPr>
            <p:ph idx="1"/>
          </p:nvPr>
        </p:nvPicPr>
        <p:blipFill>
          <a:blip r:embed="rId3">
            <a:extLst>
              <a:ext uri="{28A0092B-C50C-407E-A947-70E740481C1C}">
                <a14:useLocalDpi xmlns:a14="http://schemas.microsoft.com/office/drawing/2010/main" val="0"/>
              </a:ext>
            </a:extLst>
          </a:blip>
          <a:srcRect t="14440" b="14440"/>
          <a:stretch>
            <a:fillRect/>
          </a:stretch>
        </p:blipFill>
        <p:spPr>
          <a:xfrm>
            <a:off x="4865896" y="1829799"/>
            <a:ext cx="3911968" cy="2086627"/>
          </a:xfrm>
        </p:spPr>
      </p:pic>
      <p:sp>
        <p:nvSpPr>
          <p:cNvPr id="3" name="Title 2"/>
          <p:cNvSpPr>
            <a:spLocks noGrp="1"/>
          </p:cNvSpPr>
          <p:nvPr>
            <p:ph type="title"/>
          </p:nvPr>
        </p:nvSpPr>
        <p:spPr>
          <a:xfrm>
            <a:off x="228600" y="137319"/>
            <a:ext cx="8915400" cy="1143000"/>
          </a:xfrm>
        </p:spPr>
        <p:txBody>
          <a:bodyPr>
            <a:normAutofit fontScale="90000"/>
          </a:bodyPr>
          <a:lstStyle/>
          <a:p>
            <a:r>
              <a:rPr lang="en-US" dirty="0" err="1" smtClean="0"/>
              <a:t>Stellarator</a:t>
            </a:r>
            <a:r>
              <a:rPr lang="en-US" dirty="0" smtClean="0"/>
              <a:t> optimization: Quasi-symmetry</a:t>
            </a:r>
            <a:endParaRPr lang="en-US" dirty="0"/>
          </a:p>
        </p:txBody>
      </p:sp>
      <p:pic>
        <p:nvPicPr>
          <p:cNvPr id="2" name="Picture 1" descr="HSX.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41" y="1829799"/>
            <a:ext cx="4450981" cy="2130307"/>
          </a:xfrm>
          <a:prstGeom prst="rect">
            <a:avLst/>
          </a:prstGeom>
        </p:spPr>
      </p:pic>
      <p:sp>
        <p:nvSpPr>
          <p:cNvPr id="6" name="TextBox 5"/>
          <p:cNvSpPr txBox="1"/>
          <p:nvPr/>
        </p:nvSpPr>
        <p:spPr>
          <a:xfrm>
            <a:off x="352056" y="4304195"/>
            <a:ext cx="8425808" cy="2308324"/>
          </a:xfrm>
          <a:prstGeom prst="rect">
            <a:avLst/>
          </a:prstGeom>
          <a:noFill/>
        </p:spPr>
        <p:txBody>
          <a:bodyPr wrap="square" rtlCol="0">
            <a:spAutoFit/>
          </a:bodyPr>
          <a:lstStyle/>
          <a:p>
            <a:r>
              <a:rPr lang="en-US" sz="2400" dirty="0"/>
              <a:t>P</a:t>
            </a:r>
            <a:r>
              <a:rPr lang="en-US" sz="2400" dirty="0" smtClean="0"/>
              <a:t>article drift orbits only depend on magnetic field strength, so symmetry in it gives rise to canonical momentum conservation</a:t>
            </a:r>
          </a:p>
          <a:p>
            <a:endParaRPr lang="en-US" sz="2400" dirty="0" smtClean="0"/>
          </a:p>
          <a:p>
            <a:r>
              <a:rPr lang="en-US" sz="2400" dirty="0" smtClean="0"/>
              <a:t>Helically Symmetric </a:t>
            </a:r>
            <a:r>
              <a:rPr lang="en-US" sz="2400" dirty="0" err="1" smtClean="0"/>
              <a:t>eXperiment</a:t>
            </a:r>
            <a:r>
              <a:rPr lang="en-US" sz="2400" dirty="0" smtClean="0"/>
              <a:t> (HSX) at University of Wisconsin-Madison confirmed reduction in direct loss orbits through use of quasi-symmetry </a:t>
            </a:r>
            <a:endParaRPr lang="en-US" sz="2400" dirty="0"/>
          </a:p>
        </p:txBody>
      </p:sp>
    </p:spTree>
    <p:extLst>
      <p:ext uri="{BB962C8B-B14F-4D97-AF65-F5344CB8AC3E}">
        <p14:creationId xmlns:p14="http://schemas.microsoft.com/office/powerpoint/2010/main" val="18249092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951898"/>
          </a:xfrm>
        </p:spPr>
        <p:txBody>
          <a:bodyPr>
            <a:normAutofit/>
          </a:bodyPr>
          <a:lstStyle/>
          <a:p>
            <a:pPr>
              <a:spcBef>
                <a:spcPts val="1320"/>
              </a:spcBef>
            </a:pPr>
            <a:r>
              <a:rPr lang="en-US" sz="2800" dirty="0" smtClean="0"/>
              <a:t>First experimental test of </a:t>
            </a:r>
            <a:r>
              <a:rPr lang="en-US" sz="2800" dirty="0" err="1" smtClean="0"/>
              <a:t>stellarator</a:t>
            </a:r>
            <a:r>
              <a:rPr lang="en-US" sz="2800" dirty="0" smtClean="0"/>
              <a:t> optimization to produce </a:t>
            </a:r>
            <a:r>
              <a:rPr lang="en-US" sz="2800" dirty="0" err="1" smtClean="0"/>
              <a:t>tokamak</a:t>
            </a:r>
            <a:r>
              <a:rPr lang="en-US" sz="2800" dirty="0" smtClean="0"/>
              <a:t> like neoclassical transport</a:t>
            </a:r>
            <a:endParaRPr lang="en-US" sz="2800" dirty="0" smtClean="0"/>
          </a:p>
        </p:txBody>
      </p:sp>
      <p:sp>
        <p:nvSpPr>
          <p:cNvPr id="3" name="Title 2"/>
          <p:cNvSpPr>
            <a:spLocks noGrp="1"/>
          </p:cNvSpPr>
          <p:nvPr>
            <p:ph type="title"/>
          </p:nvPr>
        </p:nvSpPr>
        <p:spPr/>
        <p:txBody>
          <a:bodyPr>
            <a:noAutofit/>
          </a:bodyPr>
          <a:lstStyle/>
          <a:p>
            <a:r>
              <a:rPr lang="en-US" sz="3600" dirty="0" smtClean="0"/>
              <a:t>It is an exciting time to be studying </a:t>
            </a:r>
            <a:r>
              <a:rPr lang="en-US" sz="3600" dirty="0" err="1" smtClean="0"/>
              <a:t>stellarator</a:t>
            </a:r>
            <a:r>
              <a:rPr lang="en-US" sz="3600" dirty="0" smtClean="0"/>
              <a:t> </a:t>
            </a:r>
            <a:r>
              <a:rPr lang="en-US" sz="3600" dirty="0" smtClean="0"/>
              <a:t>physics: W7-X</a:t>
            </a:r>
            <a:endParaRPr lang="en-US" sz="3600" dirty="0"/>
          </a:p>
        </p:txBody>
      </p:sp>
      <p:pic>
        <p:nvPicPr>
          <p:cNvPr id="13" name="Picture 12" descr="W7X-Spulen_Plasma_blau_gel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27" y="3314182"/>
            <a:ext cx="3878044" cy="2413005"/>
          </a:xfrm>
          <a:prstGeom prst="rect">
            <a:avLst/>
          </a:prstGeom>
        </p:spPr>
      </p:pic>
      <p:pic>
        <p:nvPicPr>
          <p:cNvPr id="5" name="Picture 4" descr="1280px-Wendelstein7-X_Torushall-2011-711x6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407" y="2664898"/>
            <a:ext cx="3947381" cy="3331123"/>
          </a:xfrm>
          <a:prstGeom prst="rect">
            <a:avLst/>
          </a:prstGeom>
        </p:spPr>
      </p:pic>
      <p:sp>
        <p:nvSpPr>
          <p:cNvPr id="2" name="TextBox 1"/>
          <p:cNvSpPr txBox="1"/>
          <p:nvPr/>
        </p:nvSpPr>
        <p:spPr>
          <a:xfrm>
            <a:off x="1516547" y="5691221"/>
            <a:ext cx="1731626" cy="369332"/>
          </a:xfrm>
          <a:prstGeom prst="rect">
            <a:avLst/>
          </a:prstGeom>
          <a:noFill/>
        </p:spPr>
        <p:txBody>
          <a:bodyPr wrap="none" rtlCol="0">
            <a:spAutoFit/>
          </a:bodyPr>
          <a:lstStyle/>
          <a:p>
            <a:r>
              <a:rPr lang="en-US" dirty="0" err="1" smtClean="0"/>
              <a:t>Wendelstein</a:t>
            </a:r>
            <a:r>
              <a:rPr lang="en-US" dirty="0" smtClean="0"/>
              <a:t> 7-X</a:t>
            </a:r>
            <a:endParaRPr lang="en-US" dirty="0"/>
          </a:p>
        </p:txBody>
      </p:sp>
    </p:spTree>
    <p:extLst>
      <p:ext uri="{BB962C8B-B14F-4D97-AF65-F5344CB8AC3E}">
        <p14:creationId xmlns:p14="http://schemas.microsoft.com/office/powerpoint/2010/main" val="295503863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7319"/>
            <a:ext cx="8915400" cy="1143000"/>
          </a:xfrm>
        </p:spPr>
        <p:txBody>
          <a:bodyPr>
            <a:normAutofit/>
          </a:bodyPr>
          <a:lstStyle/>
          <a:p>
            <a:r>
              <a:rPr lang="en-US" dirty="0" err="1" smtClean="0"/>
              <a:t>Stellarator</a:t>
            </a:r>
            <a:r>
              <a:rPr lang="en-US" dirty="0" smtClean="0"/>
              <a:t> optimization: Isodynamic</a:t>
            </a:r>
            <a:endParaRPr lang="en-US" dirty="0"/>
          </a:p>
        </p:txBody>
      </p:sp>
      <p:pic>
        <p:nvPicPr>
          <p:cNvPr id="7" name="Picture 6" descr="2DCE762200000578-0-image-a-1_14458808831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084" y="1828800"/>
            <a:ext cx="6007416" cy="4586103"/>
          </a:xfrm>
          <a:prstGeom prst="rect">
            <a:avLst/>
          </a:prstGeom>
        </p:spPr>
      </p:pic>
      <p:sp>
        <p:nvSpPr>
          <p:cNvPr id="2" name="TextBox 1"/>
          <p:cNvSpPr txBox="1"/>
          <p:nvPr/>
        </p:nvSpPr>
        <p:spPr>
          <a:xfrm>
            <a:off x="653816" y="5726472"/>
            <a:ext cx="982410" cy="523220"/>
          </a:xfrm>
          <a:prstGeom prst="rect">
            <a:avLst/>
          </a:prstGeom>
          <a:noFill/>
        </p:spPr>
        <p:txBody>
          <a:bodyPr wrap="none" rtlCol="0">
            <a:spAutoFit/>
          </a:bodyPr>
          <a:lstStyle/>
          <a:p>
            <a:r>
              <a:rPr lang="en-US" sz="2800" dirty="0" smtClean="0"/>
              <a:t>W7-X</a:t>
            </a:r>
            <a:endParaRPr lang="en-US" sz="2800" dirty="0"/>
          </a:p>
        </p:txBody>
      </p:sp>
    </p:spTree>
    <p:extLst>
      <p:ext uri="{BB962C8B-B14F-4D97-AF65-F5344CB8AC3E}">
        <p14:creationId xmlns:p14="http://schemas.microsoft.com/office/powerpoint/2010/main" val="18249092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297711"/>
          </a:xfrm>
        </p:spPr>
        <p:txBody>
          <a:bodyPr>
            <a:normAutofit/>
          </a:bodyPr>
          <a:lstStyle/>
          <a:p>
            <a:pPr>
              <a:spcBef>
                <a:spcPts val="1320"/>
              </a:spcBef>
            </a:pPr>
            <a:r>
              <a:rPr lang="en-US" dirty="0" smtClean="0">
                <a:solidFill>
                  <a:srgbClr val="7F7F7F"/>
                </a:solidFill>
              </a:rPr>
              <a:t>Confining a plasma in a torus and the need for rotational transform</a:t>
            </a:r>
          </a:p>
          <a:p>
            <a:pPr>
              <a:spcBef>
                <a:spcPts val="1320"/>
              </a:spcBef>
            </a:pPr>
            <a:r>
              <a:rPr lang="en-US" dirty="0" smtClean="0">
                <a:solidFill>
                  <a:srgbClr val="7F7F7F"/>
                </a:solidFill>
              </a:rPr>
              <a:t>Generating magnetic surfaces without net plasma current</a:t>
            </a:r>
          </a:p>
          <a:p>
            <a:pPr>
              <a:spcBef>
                <a:spcPts val="1320"/>
              </a:spcBef>
            </a:pPr>
            <a:r>
              <a:rPr lang="en-US" dirty="0" smtClean="0">
                <a:solidFill>
                  <a:srgbClr val="7F7F7F"/>
                </a:solidFill>
              </a:rPr>
              <a:t>New directions in </a:t>
            </a:r>
            <a:r>
              <a:rPr lang="en-US" dirty="0" err="1" smtClean="0">
                <a:solidFill>
                  <a:srgbClr val="7F7F7F"/>
                </a:solidFill>
              </a:rPr>
              <a:t>stellarator</a:t>
            </a:r>
            <a:r>
              <a:rPr lang="en-US" dirty="0" smtClean="0">
                <a:solidFill>
                  <a:srgbClr val="7F7F7F"/>
                </a:solidFill>
              </a:rPr>
              <a:t> research</a:t>
            </a:r>
          </a:p>
          <a:p>
            <a:pPr>
              <a:spcBef>
                <a:spcPts val="1320"/>
              </a:spcBef>
            </a:pPr>
            <a:r>
              <a:rPr lang="en-US" dirty="0" smtClean="0"/>
              <a:t>Auburn University fusion program</a:t>
            </a:r>
            <a:endParaRPr lang="en-US" dirty="0"/>
          </a:p>
        </p:txBody>
      </p:sp>
      <p:sp>
        <p:nvSpPr>
          <p:cNvPr id="3" name="Title 2"/>
          <p:cNvSpPr>
            <a:spLocks noGrp="1"/>
          </p:cNvSpPr>
          <p:nvPr>
            <p:ph type="title"/>
          </p:nvPr>
        </p:nvSpPr>
        <p:spPr/>
        <p:txBody>
          <a:bodyPr>
            <a:noAutofit/>
          </a:bodyPr>
          <a:lstStyle/>
          <a:p>
            <a:r>
              <a:rPr lang="en-US" sz="3600" dirty="0" smtClean="0"/>
              <a:t>Outline</a:t>
            </a:r>
            <a:endParaRPr lang="en-US" sz="3600" dirty="0"/>
          </a:p>
        </p:txBody>
      </p:sp>
    </p:spTree>
    <p:extLst>
      <p:ext uri="{BB962C8B-B14F-4D97-AF65-F5344CB8AC3E}">
        <p14:creationId xmlns:p14="http://schemas.microsoft.com/office/powerpoint/2010/main" val="1633033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786080"/>
            <a:ext cx="8458200" cy="5029329"/>
          </a:xfrm>
        </p:spPr>
        <p:txBody>
          <a:bodyPr>
            <a:normAutofit fontScale="92500"/>
          </a:bodyPr>
          <a:lstStyle/>
          <a:p>
            <a:pPr>
              <a:spcBef>
                <a:spcPts val="1320"/>
              </a:spcBef>
            </a:pPr>
            <a:r>
              <a:rPr lang="en-US" sz="2800" dirty="0" smtClean="0"/>
              <a:t>Context: Small amounts of 3D fields are used for a variety of purposes on present day </a:t>
            </a:r>
            <a:r>
              <a:rPr lang="en-US" sz="2800" dirty="0" err="1" smtClean="0"/>
              <a:t>tokamaks</a:t>
            </a:r>
            <a:r>
              <a:rPr lang="en-US" sz="2800" dirty="0"/>
              <a:t> </a:t>
            </a:r>
            <a:r>
              <a:rPr lang="en-US" sz="2800" dirty="0" smtClean="0"/>
              <a:t>with  B</a:t>
            </a:r>
            <a:r>
              <a:rPr lang="en-US" sz="2800" baseline="-25000" dirty="0" smtClean="0"/>
              <a:t>3D</a:t>
            </a:r>
            <a:r>
              <a:rPr lang="en-US" sz="2800" dirty="0" smtClean="0"/>
              <a:t>/B</a:t>
            </a:r>
            <a:r>
              <a:rPr lang="en-US" sz="2800" baseline="-25000" dirty="0" smtClean="0"/>
              <a:t>0</a:t>
            </a:r>
            <a:r>
              <a:rPr lang="en-US" sz="2800" dirty="0" smtClean="0"/>
              <a:t> ~ 10</a:t>
            </a:r>
            <a:r>
              <a:rPr lang="en-US" sz="2800" baseline="30000" dirty="0" smtClean="0"/>
              <a:t>-3</a:t>
            </a:r>
            <a:endParaRPr lang="en-US" sz="2800" baseline="30000" dirty="0"/>
          </a:p>
          <a:p>
            <a:pPr>
              <a:spcBef>
                <a:spcPts val="1320"/>
              </a:spcBef>
            </a:pPr>
            <a:r>
              <a:rPr lang="en-US" sz="2800" dirty="0" smtClean="0"/>
              <a:t>Can application higher levels of 3D magnetic shaping, </a:t>
            </a:r>
            <a:r>
              <a:rPr lang="en-US" sz="2800" dirty="0"/>
              <a:t>B</a:t>
            </a:r>
            <a:r>
              <a:rPr lang="en-US" sz="2800" baseline="-25000" dirty="0"/>
              <a:t>3D</a:t>
            </a:r>
            <a:r>
              <a:rPr lang="en-US" sz="2800" dirty="0"/>
              <a:t>/B</a:t>
            </a:r>
            <a:r>
              <a:rPr lang="en-US" sz="2800" baseline="-25000" dirty="0"/>
              <a:t>0</a:t>
            </a:r>
            <a:r>
              <a:rPr lang="en-US" sz="2800" dirty="0"/>
              <a:t> ~ </a:t>
            </a:r>
            <a:r>
              <a:rPr lang="en-US" sz="2800" dirty="0" smtClean="0"/>
              <a:t>0.1, suppress </a:t>
            </a:r>
            <a:r>
              <a:rPr lang="en-US" sz="2800" dirty="0" err="1" smtClean="0"/>
              <a:t>tokamak</a:t>
            </a:r>
            <a:r>
              <a:rPr lang="en-US" sz="2800" dirty="0" smtClean="0"/>
              <a:t> instabilities and disruptions?</a:t>
            </a:r>
          </a:p>
          <a:p>
            <a:pPr marL="0" indent="0">
              <a:spcBef>
                <a:spcPts val="1320"/>
              </a:spcBef>
              <a:buNone/>
            </a:pPr>
            <a:endParaRPr lang="en-US" sz="2800" dirty="0" smtClean="0"/>
          </a:p>
          <a:p>
            <a:pPr marL="0" indent="0">
              <a:spcBef>
                <a:spcPts val="1320"/>
              </a:spcBef>
              <a:buNone/>
            </a:pPr>
            <a:r>
              <a:rPr lang="en-US" dirty="0" smtClean="0"/>
              <a:t>Work informs experimental basis for:</a:t>
            </a:r>
          </a:p>
          <a:p>
            <a:pPr marL="0" indent="0">
              <a:spcBef>
                <a:spcPts val="1320"/>
              </a:spcBef>
              <a:buNone/>
            </a:pPr>
            <a:r>
              <a:rPr lang="en-US" sz="2400" dirty="0" smtClean="0"/>
              <a:t>--- </a:t>
            </a:r>
            <a:r>
              <a:rPr lang="en-US" sz="2400" dirty="0"/>
              <a:t>S</a:t>
            </a:r>
            <a:r>
              <a:rPr lang="en-US" sz="2400" dirty="0" smtClean="0"/>
              <a:t>tability properties of compact quasi-axisymmetric </a:t>
            </a:r>
            <a:r>
              <a:rPr lang="en-US" sz="2400" dirty="0" err="1" smtClean="0"/>
              <a:t>stellarators</a:t>
            </a:r>
            <a:r>
              <a:rPr lang="en-US" sz="2400" dirty="0" smtClean="0"/>
              <a:t>                    </a:t>
            </a:r>
            <a:r>
              <a:rPr lang="en-US" sz="1900" dirty="0" smtClean="0"/>
              <a:t>   	</a:t>
            </a:r>
            <a:endParaRPr lang="en-US" sz="1900" dirty="0" smtClean="0"/>
          </a:p>
          <a:p>
            <a:pPr marL="0" indent="0">
              <a:spcBef>
                <a:spcPts val="1320"/>
              </a:spcBef>
              <a:buNone/>
            </a:pPr>
            <a:r>
              <a:rPr lang="en-US" sz="2400" dirty="0" smtClean="0"/>
              <a:t>-</a:t>
            </a:r>
            <a:r>
              <a:rPr lang="en-US" sz="2400" dirty="0" smtClean="0"/>
              <a:t>-- Possible use of external transform on </a:t>
            </a:r>
            <a:r>
              <a:rPr lang="en-US" sz="2400" dirty="0" err="1" smtClean="0"/>
              <a:t>tokamak</a:t>
            </a:r>
            <a:r>
              <a:rPr lang="en-US" sz="2400" dirty="0"/>
              <a:t> systems </a:t>
            </a:r>
            <a:r>
              <a:rPr lang="en-US" sz="2400" dirty="0" smtClean="0"/>
              <a:t>                         	</a:t>
            </a:r>
            <a:endParaRPr lang="en-US" sz="2400" dirty="0" smtClean="0"/>
          </a:p>
          <a:p>
            <a:pPr marL="0" indent="0">
              <a:spcBef>
                <a:spcPts val="1320"/>
              </a:spcBef>
              <a:buNone/>
            </a:pPr>
            <a:r>
              <a:rPr lang="en-US" sz="2400" dirty="0" smtClean="0"/>
              <a:t>-</a:t>
            </a:r>
            <a:r>
              <a:rPr lang="en-US" sz="2400" dirty="0" smtClean="0"/>
              <a:t>-- Shed light on </a:t>
            </a:r>
            <a:r>
              <a:rPr lang="en-US" sz="2400" dirty="0" err="1" smtClean="0"/>
              <a:t>tokamak</a:t>
            </a:r>
            <a:r>
              <a:rPr lang="en-US" sz="2400" dirty="0" smtClean="0"/>
              <a:t> disruption physics and 3D MHD</a:t>
            </a:r>
          </a:p>
          <a:p>
            <a:pPr marL="0" indent="0">
              <a:spcBef>
                <a:spcPts val="1320"/>
              </a:spcBef>
              <a:buNone/>
            </a:pPr>
            <a:endParaRPr lang="en-US" sz="2400" dirty="0" smtClean="0"/>
          </a:p>
          <a:p>
            <a:pPr marL="0" indent="0">
              <a:spcBef>
                <a:spcPts val="1320"/>
              </a:spcBef>
              <a:buNone/>
            </a:pPr>
            <a:endParaRPr lang="en-US" dirty="0" smtClean="0"/>
          </a:p>
        </p:txBody>
      </p:sp>
      <p:sp>
        <p:nvSpPr>
          <p:cNvPr id="3" name="Title 2"/>
          <p:cNvSpPr>
            <a:spLocks noGrp="1"/>
          </p:cNvSpPr>
          <p:nvPr>
            <p:ph type="title"/>
          </p:nvPr>
        </p:nvSpPr>
        <p:spPr/>
        <p:txBody>
          <a:bodyPr>
            <a:noAutofit/>
          </a:bodyPr>
          <a:lstStyle/>
          <a:p>
            <a:r>
              <a:rPr lang="en-US" sz="3600" dirty="0" smtClean="0"/>
              <a:t>Disruption avoidance </a:t>
            </a:r>
            <a:r>
              <a:rPr lang="en-US" sz="3600" dirty="0"/>
              <a:t>and </a:t>
            </a:r>
            <a:r>
              <a:rPr lang="en-US" sz="3600" dirty="0" smtClean="0"/>
              <a:t>mitigation essential </a:t>
            </a:r>
            <a:r>
              <a:rPr lang="en-US" sz="3600" dirty="0"/>
              <a:t>for </a:t>
            </a:r>
            <a:r>
              <a:rPr lang="en-US" sz="3600" dirty="0" smtClean="0"/>
              <a:t>future current carrying </a:t>
            </a:r>
            <a:r>
              <a:rPr lang="en-US" sz="3600" dirty="0" err="1" smtClean="0"/>
              <a:t>tokamaks</a:t>
            </a:r>
            <a:endParaRPr lang="en-US" sz="3600" dirty="0"/>
          </a:p>
        </p:txBody>
      </p:sp>
    </p:spTree>
    <p:extLst>
      <p:ext uri="{BB962C8B-B14F-4D97-AF65-F5344CB8AC3E}">
        <p14:creationId xmlns:p14="http://schemas.microsoft.com/office/powerpoint/2010/main" val="126717367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407443" cy="5257800"/>
          </a:xfrm>
        </p:spPr>
        <p:txBody>
          <a:bodyPr>
            <a:normAutofit fontScale="92500" lnSpcReduction="20000"/>
          </a:bodyPr>
          <a:lstStyle/>
          <a:p>
            <a:pPr>
              <a:lnSpc>
                <a:spcPct val="120000"/>
              </a:lnSpc>
              <a:spcBef>
                <a:spcPts val="1000"/>
              </a:spcBef>
            </a:pPr>
            <a:r>
              <a:rPr lang="en-US" b="1" dirty="0" smtClean="0"/>
              <a:t>Hybrid</a:t>
            </a:r>
            <a:r>
              <a:rPr lang="en-US" dirty="0" smtClean="0"/>
              <a:t>: current driven</a:t>
            </a:r>
            <a:r>
              <a:rPr lang="en-US" dirty="0"/>
              <a:t/>
            </a:r>
            <a:br>
              <a:rPr lang="en-US" dirty="0"/>
            </a:br>
            <a:r>
              <a:rPr lang="en-US" dirty="0" smtClean="0"/>
              <a:t>within 3D</a:t>
            </a:r>
            <a:r>
              <a:rPr lang="en-US" dirty="0"/>
              <a:t> </a:t>
            </a:r>
            <a:r>
              <a:rPr lang="en-US" dirty="0" smtClean="0"/>
              <a:t>equilibrium</a:t>
            </a:r>
            <a:br>
              <a:rPr lang="en-US" dirty="0" smtClean="0"/>
            </a:br>
            <a:r>
              <a:rPr lang="en-US" dirty="0" smtClean="0"/>
              <a:t>of a </a:t>
            </a:r>
            <a:r>
              <a:rPr lang="en-US" dirty="0" err="1" smtClean="0"/>
              <a:t>stellarator</a:t>
            </a:r>
            <a:r>
              <a:rPr lang="en-US" dirty="0" smtClean="0"/>
              <a:t> plasma</a:t>
            </a:r>
          </a:p>
          <a:p>
            <a:pPr>
              <a:lnSpc>
                <a:spcPct val="120000"/>
              </a:lnSpc>
              <a:spcBef>
                <a:spcPts val="1000"/>
              </a:spcBef>
            </a:pPr>
            <a:r>
              <a:rPr lang="en-US" dirty="0" smtClean="0"/>
              <a:t>Can vary the relative</a:t>
            </a:r>
            <a:br>
              <a:rPr lang="en-US" dirty="0" smtClean="0"/>
            </a:br>
            <a:r>
              <a:rPr lang="en-US" dirty="0" smtClean="0"/>
              <a:t>amount of externally</a:t>
            </a:r>
            <a:br>
              <a:rPr lang="en-US" dirty="0" smtClean="0"/>
            </a:br>
            <a:r>
              <a:rPr lang="en-US" dirty="0" smtClean="0"/>
              <a:t>applied transform</a:t>
            </a:r>
          </a:p>
          <a:p>
            <a:pPr lvl="1">
              <a:lnSpc>
                <a:spcPct val="120000"/>
              </a:lnSpc>
              <a:spcBef>
                <a:spcPts val="1000"/>
              </a:spcBef>
            </a:pPr>
            <a:r>
              <a:rPr lang="en-US" i="1" dirty="0" err="1" smtClean="0"/>
              <a:t>I</a:t>
            </a:r>
            <a:r>
              <a:rPr lang="en-US" baseline="-25000" dirty="0" err="1" smtClean="0"/>
              <a:t>p</a:t>
            </a:r>
            <a:r>
              <a:rPr lang="en-US" dirty="0" smtClean="0"/>
              <a:t> provides up to 95%</a:t>
            </a:r>
          </a:p>
          <a:p>
            <a:pPr>
              <a:lnSpc>
                <a:spcPct val="120000"/>
              </a:lnSpc>
              <a:spcBef>
                <a:spcPts val="1000"/>
              </a:spcBef>
            </a:pPr>
            <a:r>
              <a:rPr lang="en-US" dirty="0"/>
              <a:t>Previous hybrids showed evidence of disruption avoidance and improved positional stability</a:t>
            </a:r>
            <a:br>
              <a:rPr lang="en-US" dirty="0"/>
            </a:br>
            <a:r>
              <a:rPr lang="en-US" sz="2400" dirty="0"/>
              <a:t>(W7-A team, </a:t>
            </a:r>
            <a:r>
              <a:rPr lang="en-US" sz="2400" dirty="0" err="1"/>
              <a:t>Nucl</a:t>
            </a:r>
            <a:r>
              <a:rPr lang="en-US" sz="2400" dirty="0"/>
              <a:t>. Fusion. 1980, H. </a:t>
            </a:r>
            <a:r>
              <a:rPr lang="en-US" sz="2400" dirty="0" err="1"/>
              <a:t>Ikezi</a:t>
            </a:r>
            <a:r>
              <a:rPr lang="en-US" sz="2400" dirty="0"/>
              <a:t> et al, Phys. Fluids. 1979</a:t>
            </a:r>
            <a:r>
              <a:rPr lang="en-US" sz="2400" dirty="0" smtClean="0"/>
              <a:t>)</a:t>
            </a:r>
            <a:endParaRPr lang="en-US" sz="3000" dirty="0"/>
          </a:p>
        </p:txBody>
      </p:sp>
      <p:sp>
        <p:nvSpPr>
          <p:cNvPr id="3" name="Title 2"/>
          <p:cNvSpPr>
            <a:spLocks noGrp="1"/>
          </p:cNvSpPr>
          <p:nvPr>
            <p:ph type="title"/>
          </p:nvPr>
        </p:nvSpPr>
        <p:spPr>
          <a:xfrm>
            <a:off x="228599" y="137319"/>
            <a:ext cx="8915401" cy="1143000"/>
          </a:xfrm>
        </p:spPr>
        <p:txBody>
          <a:bodyPr>
            <a:normAutofit fontScale="90000"/>
          </a:bodyPr>
          <a:lstStyle/>
          <a:p>
            <a:r>
              <a:rPr lang="en-US" dirty="0" smtClean="0"/>
              <a:t>The Compact Toroidal Hybrid (CTH) was designed to address these issues</a:t>
            </a:r>
            <a:endParaRPr lang="en-US" dirty="0"/>
          </a:p>
        </p:txBody>
      </p:sp>
      <p:pic>
        <p:nvPicPr>
          <p:cNvPr id="4" name="Picture 3" descr="CTH_2013-10-30.JPG"/>
          <p:cNvPicPr>
            <a:picLocks noChangeAspect="1"/>
          </p:cNvPicPr>
          <p:nvPr/>
        </p:nvPicPr>
        <p:blipFill rotWithShape="1">
          <a:blip r:embed="rId3">
            <a:extLst>
              <a:ext uri="{28A0092B-C50C-407E-A947-70E740481C1C}">
                <a14:useLocalDpi xmlns:a14="http://schemas.microsoft.com/office/drawing/2010/main" val="0"/>
              </a:ext>
            </a:extLst>
          </a:blip>
          <a:srcRect l="17658" t="17302" r="15322" b="13352"/>
          <a:stretch/>
        </p:blipFill>
        <p:spPr>
          <a:xfrm>
            <a:off x="4754880" y="1828800"/>
            <a:ext cx="4114800" cy="2850102"/>
          </a:xfrm>
          <a:prstGeom prst="rect">
            <a:avLst/>
          </a:prstGeom>
          <a:ln w="38100" cmpd="sng">
            <a:solidFill>
              <a:schemeClr val="accent2"/>
            </a:solidFill>
          </a:ln>
        </p:spPr>
      </p:pic>
    </p:spTree>
    <p:extLst>
      <p:ext uri="{BB962C8B-B14F-4D97-AF65-F5344CB8AC3E}">
        <p14:creationId xmlns:p14="http://schemas.microsoft.com/office/powerpoint/2010/main" val="4169058776"/>
      </p:ext>
    </p:extLst>
  </p:cSld>
  <p:clrMapOvr>
    <a:masterClrMapping/>
  </p:clrMapOvr>
  <mc:AlternateContent xmlns:mc="http://schemas.openxmlformats.org/markup-compatibility/2006" xmlns:p14="http://schemas.microsoft.com/office/powerpoint/2010/main">
    <mc:Choice Requires="p14">
      <p:transition spd="slow" p14:dur="2000" advTm="39231"/>
    </mc:Choice>
    <mc:Fallback xmlns="">
      <p:transition xmlns:p14="http://schemas.microsoft.com/office/powerpoint/2010/main" spd="slow" advTm="39231"/>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Overview </a:t>
            </a:r>
            <a:r>
              <a:rPr lang="en-US" dirty="0"/>
              <a:t>of CTH operational </a:t>
            </a:r>
            <a:r>
              <a:rPr lang="en-US" dirty="0" smtClean="0"/>
              <a:t>space and the 3 types of disruptions observed</a:t>
            </a:r>
            <a:endParaRPr lang="en-US" dirty="0"/>
          </a:p>
        </p:txBody>
      </p:sp>
      <p:pic>
        <p:nvPicPr>
          <p:cNvPr id="3" name="Picture 2" descr="overview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7360"/>
            <a:ext cx="5029200" cy="2794000"/>
          </a:xfrm>
          <a:prstGeom prst="rect">
            <a:avLst/>
          </a:prstGeom>
        </p:spPr>
      </p:pic>
    </p:spTree>
    <p:extLst>
      <p:ext uri="{BB962C8B-B14F-4D97-AF65-F5344CB8AC3E}">
        <p14:creationId xmlns:p14="http://schemas.microsoft.com/office/powerpoint/2010/main" val="19086158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607273"/>
            <a:ext cx="8229600" cy="2051295"/>
          </a:xfrm>
        </p:spPr>
        <p:txBody>
          <a:bodyPr/>
          <a:lstStyle/>
          <a:p>
            <a:r>
              <a:rPr lang="en-US" dirty="0"/>
              <a:t>Density-limit </a:t>
            </a:r>
            <a:r>
              <a:rPr lang="en-US" dirty="0" smtClean="0"/>
              <a:t>disruptions</a:t>
            </a:r>
          </a:p>
        </p:txBody>
      </p:sp>
      <p:sp>
        <p:nvSpPr>
          <p:cNvPr id="2" name="Title 1"/>
          <p:cNvSpPr>
            <a:spLocks noGrp="1"/>
          </p:cNvSpPr>
          <p:nvPr>
            <p:ph type="title"/>
          </p:nvPr>
        </p:nvSpPr>
        <p:spPr/>
        <p:txBody>
          <a:bodyPr>
            <a:normAutofit fontScale="90000"/>
          </a:bodyPr>
          <a:lstStyle/>
          <a:p>
            <a:r>
              <a:rPr lang="en-US" dirty="0" smtClean="0"/>
              <a:t>CTH can operate beyond the Greenwald density limit</a:t>
            </a:r>
            <a:endParaRPr lang="en-US" dirty="0"/>
          </a:p>
        </p:txBody>
      </p:sp>
      <p:pic>
        <p:nvPicPr>
          <p:cNvPr id="7" name="Picture 6" descr="ip_ne_shots50and4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885661"/>
            <a:ext cx="4114800" cy="2645699"/>
          </a:xfrm>
          <a:prstGeom prst="rect">
            <a:avLst/>
          </a:prstGeom>
        </p:spPr>
      </p:pic>
      <p:pic>
        <p:nvPicPr>
          <p:cNvPr id="3" name="Picture 2" descr="overview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37360"/>
            <a:ext cx="5029200" cy="2794000"/>
          </a:xfrm>
          <a:prstGeom prst="rect">
            <a:avLst/>
          </a:prstGeom>
        </p:spPr>
      </p:pic>
    </p:spTree>
    <p:extLst>
      <p:ext uri="{BB962C8B-B14F-4D97-AF65-F5344CB8AC3E}">
        <p14:creationId xmlns:p14="http://schemas.microsoft.com/office/powerpoint/2010/main" val="24377327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607273"/>
            <a:ext cx="8229600" cy="2051295"/>
          </a:xfrm>
        </p:spPr>
        <p:txBody>
          <a:bodyPr/>
          <a:lstStyle/>
          <a:p>
            <a:r>
              <a:rPr lang="en-US" dirty="0">
                <a:solidFill>
                  <a:srgbClr val="000000"/>
                </a:solidFill>
              </a:rPr>
              <a:t>Density-limit </a:t>
            </a:r>
            <a:r>
              <a:rPr lang="en-US" dirty="0" smtClean="0">
                <a:solidFill>
                  <a:srgbClr val="000000"/>
                </a:solidFill>
              </a:rPr>
              <a:t>disruptions</a:t>
            </a:r>
          </a:p>
          <a:p>
            <a:r>
              <a:rPr lang="en-US" dirty="0" smtClean="0"/>
              <a:t>Low-</a:t>
            </a:r>
            <a:r>
              <a:rPr lang="en-US" i="1" dirty="0" smtClean="0"/>
              <a:t>q</a:t>
            </a:r>
            <a:r>
              <a:rPr lang="en-US" dirty="0" smtClean="0"/>
              <a:t> disruptions</a:t>
            </a:r>
          </a:p>
        </p:txBody>
      </p:sp>
      <p:sp>
        <p:nvSpPr>
          <p:cNvPr id="2" name="Title 1"/>
          <p:cNvSpPr>
            <a:spLocks noGrp="1"/>
          </p:cNvSpPr>
          <p:nvPr>
            <p:ph type="title"/>
          </p:nvPr>
        </p:nvSpPr>
        <p:spPr/>
        <p:txBody>
          <a:bodyPr>
            <a:normAutofit fontScale="90000"/>
          </a:bodyPr>
          <a:lstStyle/>
          <a:p>
            <a:r>
              <a:rPr lang="en-US" dirty="0" smtClean="0"/>
              <a:t>Low-</a:t>
            </a:r>
            <a:r>
              <a:rPr lang="en-US" i="1" dirty="0" smtClean="0"/>
              <a:t>q</a:t>
            </a:r>
            <a:r>
              <a:rPr lang="en-US" dirty="0" smtClean="0"/>
              <a:t> disruptions can occur when CTH operates with </a:t>
            </a:r>
            <a:r>
              <a:rPr lang="en-US" i="1" dirty="0" smtClean="0"/>
              <a:t>q</a:t>
            </a:r>
            <a:r>
              <a:rPr lang="en-US" dirty="0" smtClean="0"/>
              <a:t>(</a:t>
            </a:r>
            <a:r>
              <a:rPr lang="en-US" i="1" dirty="0" smtClean="0"/>
              <a:t>a</a:t>
            </a:r>
            <a:r>
              <a:rPr lang="en-US" dirty="0" smtClean="0"/>
              <a:t>) &lt; 2</a:t>
            </a:r>
            <a:endParaRPr lang="en-US" dirty="0"/>
          </a:p>
        </p:txBody>
      </p:sp>
      <p:pic>
        <p:nvPicPr>
          <p:cNvPr id="3" name="Picture 2" descr="overview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7360"/>
            <a:ext cx="5029200" cy="2794000"/>
          </a:xfrm>
          <a:prstGeom prst="rect">
            <a:avLst/>
          </a:prstGeom>
        </p:spPr>
      </p:pic>
      <p:pic>
        <p:nvPicPr>
          <p:cNvPr id="5" name="Picture 4" descr="intro_lowq_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885661"/>
            <a:ext cx="4114800" cy="2645699"/>
          </a:xfrm>
          <a:prstGeom prst="rect">
            <a:avLst/>
          </a:prstGeom>
        </p:spPr>
      </p:pic>
    </p:spTree>
    <p:extLst>
      <p:ext uri="{BB962C8B-B14F-4D97-AF65-F5344CB8AC3E}">
        <p14:creationId xmlns:p14="http://schemas.microsoft.com/office/powerpoint/2010/main" val="19159756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607273"/>
            <a:ext cx="8229600" cy="2051295"/>
          </a:xfrm>
        </p:spPr>
        <p:txBody>
          <a:bodyPr/>
          <a:lstStyle/>
          <a:p>
            <a:r>
              <a:rPr lang="en-US" dirty="0">
                <a:solidFill>
                  <a:srgbClr val="000000"/>
                </a:solidFill>
              </a:rPr>
              <a:t>Density-limit </a:t>
            </a:r>
            <a:r>
              <a:rPr lang="en-US" dirty="0" smtClean="0">
                <a:solidFill>
                  <a:srgbClr val="000000"/>
                </a:solidFill>
              </a:rPr>
              <a:t>disruptions</a:t>
            </a:r>
          </a:p>
          <a:p>
            <a:r>
              <a:rPr lang="en-US" dirty="0" smtClean="0"/>
              <a:t>Low-</a:t>
            </a:r>
            <a:r>
              <a:rPr lang="en-US" i="1" dirty="0" smtClean="0"/>
              <a:t>q</a:t>
            </a:r>
            <a:r>
              <a:rPr lang="en-US" dirty="0" smtClean="0"/>
              <a:t> disruptions</a:t>
            </a:r>
          </a:p>
        </p:txBody>
      </p:sp>
      <p:sp>
        <p:nvSpPr>
          <p:cNvPr id="2" name="Title 1"/>
          <p:cNvSpPr>
            <a:spLocks noGrp="1"/>
          </p:cNvSpPr>
          <p:nvPr>
            <p:ph type="title"/>
          </p:nvPr>
        </p:nvSpPr>
        <p:spPr/>
        <p:txBody>
          <a:bodyPr>
            <a:normAutofit fontScale="90000"/>
          </a:bodyPr>
          <a:lstStyle/>
          <a:p>
            <a:r>
              <a:rPr lang="en-US" dirty="0" smtClean="0"/>
              <a:t>CTH can operate beyond the </a:t>
            </a:r>
            <a:r>
              <a:rPr lang="en-US" i="1" dirty="0" smtClean="0"/>
              <a:t>q</a:t>
            </a:r>
            <a:r>
              <a:rPr lang="en-US" dirty="0" smtClean="0"/>
              <a:t>(</a:t>
            </a:r>
            <a:r>
              <a:rPr lang="en-US" i="1" dirty="0" smtClean="0"/>
              <a:t>a</a:t>
            </a:r>
            <a:r>
              <a:rPr lang="en-US" dirty="0" smtClean="0"/>
              <a:t>) = 2 current </a:t>
            </a:r>
            <a:r>
              <a:rPr lang="en-US" dirty="0"/>
              <a:t>limit, </a:t>
            </a:r>
            <a:r>
              <a:rPr lang="en-US" dirty="0" smtClean="0"/>
              <a:t>with a slight increase in </a:t>
            </a:r>
            <a:r>
              <a:rPr lang="en-US" i="1" strike="sngStrike" dirty="0" err="1" smtClean="0"/>
              <a:t>ι</a:t>
            </a:r>
            <a:r>
              <a:rPr lang="en-US" baseline="-25000" dirty="0" err="1" smtClean="0"/>
              <a:t>vac</a:t>
            </a:r>
            <a:endParaRPr lang="en-US" dirty="0"/>
          </a:p>
        </p:txBody>
      </p:sp>
      <p:pic>
        <p:nvPicPr>
          <p:cNvPr id="3" name="Picture 2" descr="overview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7360"/>
            <a:ext cx="5029200" cy="2794000"/>
          </a:xfrm>
          <a:prstGeom prst="rect">
            <a:avLst/>
          </a:prstGeom>
        </p:spPr>
      </p:pic>
      <p:pic>
        <p:nvPicPr>
          <p:cNvPr id="5" name="Picture 4" descr="intro_lowq_36_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885661"/>
            <a:ext cx="4114800" cy="2645699"/>
          </a:xfrm>
          <a:prstGeom prst="rect">
            <a:avLst/>
          </a:prstGeom>
        </p:spPr>
      </p:pic>
    </p:spTree>
    <p:extLst>
      <p:ext uri="{BB962C8B-B14F-4D97-AF65-F5344CB8AC3E}">
        <p14:creationId xmlns:p14="http://schemas.microsoft.com/office/powerpoint/2010/main" val="37628683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607273"/>
            <a:ext cx="8229600" cy="2051295"/>
          </a:xfrm>
        </p:spPr>
        <p:txBody>
          <a:bodyPr/>
          <a:lstStyle/>
          <a:p>
            <a:r>
              <a:rPr lang="en-US" dirty="0">
                <a:solidFill>
                  <a:srgbClr val="000000"/>
                </a:solidFill>
              </a:rPr>
              <a:t>Density-limit </a:t>
            </a:r>
            <a:r>
              <a:rPr lang="en-US" dirty="0" smtClean="0">
                <a:solidFill>
                  <a:srgbClr val="000000"/>
                </a:solidFill>
              </a:rPr>
              <a:t>disruptions</a:t>
            </a:r>
          </a:p>
          <a:p>
            <a:r>
              <a:rPr lang="en-US" dirty="0" smtClean="0">
                <a:solidFill>
                  <a:srgbClr val="000000"/>
                </a:solidFill>
              </a:rPr>
              <a:t>Low-</a:t>
            </a:r>
            <a:r>
              <a:rPr lang="en-US" i="1" dirty="0" smtClean="0">
                <a:solidFill>
                  <a:srgbClr val="000000"/>
                </a:solidFill>
              </a:rPr>
              <a:t>q</a:t>
            </a:r>
            <a:r>
              <a:rPr lang="en-US" dirty="0" smtClean="0">
                <a:solidFill>
                  <a:srgbClr val="000000"/>
                </a:solidFill>
              </a:rPr>
              <a:t> disruptions</a:t>
            </a:r>
          </a:p>
          <a:p>
            <a:r>
              <a:rPr lang="en-US" dirty="0" smtClean="0"/>
              <a:t>Vertically unstable plasmas</a:t>
            </a:r>
          </a:p>
        </p:txBody>
      </p:sp>
      <p:sp>
        <p:nvSpPr>
          <p:cNvPr id="2" name="Title 1"/>
          <p:cNvSpPr>
            <a:spLocks noGrp="1"/>
          </p:cNvSpPr>
          <p:nvPr>
            <p:ph type="title"/>
          </p:nvPr>
        </p:nvSpPr>
        <p:spPr/>
        <p:txBody>
          <a:bodyPr>
            <a:normAutofit fontScale="90000"/>
          </a:bodyPr>
          <a:lstStyle/>
          <a:p>
            <a:r>
              <a:rPr lang="en-US" dirty="0" smtClean="0"/>
              <a:t>Vertically unstable plasmas can result in a disruption if uncompensated</a:t>
            </a:r>
            <a:endParaRPr lang="en-US" dirty="0"/>
          </a:p>
        </p:txBody>
      </p:sp>
      <p:pic>
        <p:nvPicPr>
          <p:cNvPr id="6" name="Picture 5" descr="overview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7360"/>
            <a:ext cx="5029200" cy="2794000"/>
          </a:xfrm>
          <a:prstGeom prst="rect">
            <a:avLst/>
          </a:prstGeom>
        </p:spPr>
      </p:pic>
      <p:pic>
        <p:nvPicPr>
          <p:cNvPr id="3" name="Picture 2" descr="ip_zpos_sho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885661"/>
            <a:ext cx="4114800" cy="2645699"/>
          </a:xfrm>
          <a:prstGeom prst="rect">
            <a:avLst/>
          </a:prstGeom>
        </p:spPr>
      </p:pic>
    </p:spTree>
    <p:extLst>
      <p:ext uri="{BB962C8B-B14F-4D97-AF65-F5344CB8AC3E}">
        <p14:creationId xmlns:p14="http://schemas.microsoft.com/office/powerpoint/2010/main" val="312822846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Compact Toroidal Hybrid</a:t>
            </a:r>
          </a:p>
          <a:p>
            <a:r>
              <a:rPr lang="en-US" dirty="0" smtClean="0"/>
              <a:t>3D equilibrium reconstruction</a:t>
            </a:r>
          </a:p>
          <a:p>
            <a:r>
              <a:rPr lang="en-US" dirty="0" smtClean="0"/>
              <a:t>Disruption avoidance:</a:t>
            </a:r>
          </a:p>
          <a:p>
            <a:pPr marL="971550" lvl="1" indent="-514350">
              <a:buFont typeface="+mj-lt"/>
              <a:buAutoNum type="arabicPeriod"/>
            </a:pPr>
            <a:r>
              <a:rPr lang="en-US" dirty="0" smtClean="0"/>
              <a:t>Density limit disruptions</a:t>
            </a:r>
          </a:p>
          <a:p>
            <a:pPr marL="971550" lvl="1" indent="-514350">
              <a:buFont typeface="+mj-lt"/>
              <a:buAutoNum type="arabicPeriod"/>
            </a:pPr>
            <a:r>
              <a:rPr lang="en-US" dirty="0" smtClean="0"/>
              <a:t>Low-</a:t>
            </a:r>
            <a:r>
              <a:rPr lang="en-US" i="1" dirty="0" smtClean="0"/>
              <a:t>q</a:t>
            </a:r>
            <a:r>
              <a:rPr lang="en-US" dirty="0" smtClean="0"/>
              <a:t> disruptions</a:t>
            </a:r>
          </a:p>
          <a:p>
            <a:pPr marL="971550" lvl="1" indent="-514350">
              <a:buFont typeface="+mj-lt"/>
              <a:buAutoNum type="arabicPeriod"/>
            </a:pPr>
            <a:r>
              <a:rPr lang="en-US" dirty="0"/>
              <a:t>Vertically unstable </a:t>
            </a:r>
            <a:r>
              <a:rPr lang="en-US" dirty="0" smtClean="0"/>
              <a:t>plasmas</a:t>
            </a:r>
          </a:p>
          <a:p>
            <a:r>
              <a:rPr lang="en-US" dirty="0" smtClean="0"/>
              <a:t>Summary</a:t>
            </a:r>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132342925"/>
      </p:ext>
    </p:extLst>
  </p:cSld>
  <p:clrMapOvr>
    <a:masterClrMapping/>
  </p:clrMapOvr>
  <mc:AlternateContent xmlns:mc="http://schemas.openxmlformats.org/markup-compatibility/2006" xmlns:p14="http://schemas.microsoft.com/office/powerpoint/2010/main">
    <mc:Choice Requires="p14">
      <p:transition spd="slow" p14:dur="2000" advTm="18507"/>
    </mc:Choice>
    <mc:Fallback xmlns="">
      <p:transition xmlns:p14="http://schemas.microsoft.com/office/powerpoint/2010/main" spd="slow" advTm="18507"/>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5257800"/>
          </a:xfrm>
        </p:spPr>
        <p:txBody>
          <a:bodyPr>
            <a:normAutofit/>
          </a:bodyPr>
          <a:lstStyle/>
          <a:p>
            <a:pPr>
              <a:spcBef>
                <a:spcPts val="1320"/>
              </a:spcBef>
            </a:pPr>
            <a:r>
              <a:rPr lang="en-US" dirty="0" smtClean="0"/>
              <a:t>Intrinsically steady-state, without the need to drive plasma current</a:t>
            </a:r>
          </a:p>
          <a:p>
            <a:pPr>
              <a:spcBef>
                <a:spcPts val="1320"/>
              </a:spcBef>
            </a:pPr>
            <a:r>
              <a:rPr lang="en-US" dirty="0" smtClean="0"/>
              <a:t>Lack of plasma current removes large class of </a:t>
            </a:r>
            <a:r>
              <a:rPr lang="en-US" dirty="0" smtClean="0"/>
              <a:t>instabilities </a:t>
            </a:r>
            <a:r>
              <a:rPr lang="en-US" dirty="0" smtClean="0"/>
              <a:t>that are seen in </a:t>
            </a:r>
            <a:r>
              <a:rPr lang="en-US" dirty="0" err="1" smtClean="0"/>
              <a:t>tokamaks</a:t>
            </a:r>
            <a:endParaRPr lang="en-US" dirty="0" smtClean="0"/>
          </a:p>
          <a:p>
            <a:pPr>
              <a:spcBef>
                <a:spcPts val="1320"/>
              </a:spcBef>
            </a:pPr>
            <a:r>
              <a:rPr lang="en-US" dirty="0" smtClean="0"/>
              <a:t>Magnetic configuration given by external coils is rigid, no disruptive loss of confinement</a:t>
            </a:r>
          </a:p>
          <a:p>
            <a:pPr>
              <a:spcBef>
                <a:spcPts val="1320"/>
              </a:spcBef>
            </a:pPr>
            <a:r>
              <a:rPr lang="en-US" dirty="0" smtClean="0"/>
              <a:t>Potential for greater range of designs and optimization of </a:t>
            </a:r>
            <a:r>
              <a:rPr lang="en-US" dirty="0" smtClean="0"/>
              <a:t>fusion performance</a:t>
            </a:r>
            <a:endParaRPr lang="en-US" dirty="0"/>
          </a:p>
        </p:txBody>
      </p:sp>
      <p:sp>
        <p:nvSpPr>
          <p:cNvPr id="3" name="Title 2"/>
          <p:cNvSpPr>
            <a:spLocks noGrp="1"/>
          </p:cNvSpPr>
          <p:nvPr>
            <p:ph type="title"/>
          </p:nvPr>
        </p:nvSpPr>
        <p:spPr/>
        <p:txBody>
          <a:bodyPr>
            <a:noAutofit/>
          </a:bodyPr>
          <a:lstStyle/>
          <a:p>
            <a:r>
              <a:rPr lang="en-US" sz="3600" dirty="0" smtClean="0"/>
              <a:t>Some </a:t>
            </a:r>
            <a:r>
              <a:rPr lang="en-US" sz="3600" dirty="0" err="1" smtClean="0"/>
              <a:t>Stellarator</a:t>
            </a:r>
            <a:r>
              <a:rPr lang="en-US" sz="3600" dirty="0" smtClean="0"/>
              <a:t> </a:t>
            </a:r>
            <a:r>
              <a:rPr lang="en-US" sz="3600" dirty="0" smtClean="0"/>
              <a:t>advantages...</a:t>
            </a:r>
            <a:endParaRPr lang="en-US" sz="3600" dirty="0"/>
          </a:p>
        </p:txBody>
      </p:sp>
    </p:spTree>
    <p:extLst>
      <p:ext uri="{BB962C8B-B14F-4D97-AF65-F5344CB8AC3E}">
        <p14:creationId xmlns:p14="http://schemas.microsoft.com/office/powerpoint/2010/main" val="190406806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599" y="137319"/>
            <a:ext cx="8915401" cy="1143000"/>
          </a:xfrm>
        </p:spPr>
        <p:txBody>
          <a:bodyPr>
            <a:noAutofit/>
          </a:bodyPr>
          <a:lstStyle/>
          <a:p>
            <a:r>
              <a:rPr lang="en-US" sz="3900" dirty="0" smtClean="0"/>
              <a:t>CTH: Flexible magnetic configuration in low aspect ratio stellarator/</a:t>
            </a:r>
            <a:r>
              <a:rPr lang="en-US" sz="3900" dirty="0" err="1" smtClean="0"/>
              <a:t>tokamak</a:t>
            </a:r>
            <a:r>
              <a:rPr lang="en-US" sz="3900" dirty="0" smtClean="0"/>
              <a:t> hybrid</a:t>
            </a:r>
            <a:endParaRPr lang="en-US" sz="3900" dirty="0"/>
          </a:p>
        </p:txBody>
      </p:sp>
      <p:pic>
        <p:nvPicPr>
          <p:cNvPr id="5" name="Picture 4" descr="CTHcoilmodel.png"/>
          <p:cNvPicPr>
            <a:picLocks noChangeAspect="1"/>
          </p:cNvPicPr>
          <p:nvPr/>
        </p:nvPicPr>
        <p:blipFill>
          <a:blip r:embed="rId3"/>
          <a:srcRect t="4981"/>
          <a:stretch>
            <a:fillRect/>
          </a:stretch>
        </p:blipFill>
        <p:spPr>
          <a:xfrm>
            <a:off x="444500" y="3974475"/>
            <a:ext cx="3474720" cy="28409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058" y="3932077"/>
            <a:ext cx="5266941" cy="2925766"/>
          </a:xfrm>
          <a:prstGeom prst="rect">
            <a:avLst/>
          </a:prstGeom>
        </p:spPr>
      </p:pic>
      <p:grpSp>
        <p:nvGrpSpPr>
          <p:cNvPr id="6" name="Group 5"/>
          <p:cNvGrpSpPr/>
          <p:nvPr/>
        </p:nvGrpSpPr>
        <p:grpSpPr>
          <a:xfrm>
            <a:off x="7336588" y="4200583"/>
            <a:ext cx="830440" cy="2136924"/>
            <a:chOff x="3688131" y="4200582"/>
            <a:chExt cx="830440" cy="2136924"/>
          </a:xfrm>
        </p:grpSpPr>
        <p:sp>
          <p:nvSpPr>
            <p:cNvPr id="9" name="Up Arrow 8"/>
            <p:cNvSpPr/>
            <p:nvPr/>
          </p:nvSpPr>
          <p:spPr>
            <a:xfrm>
              <a:off x="3688131" y="4200582"/>
              <a:ext cx="830440" cy="757082"/>
            </a:xfrm>
            <a:prstGeom prst="upArrow">
              <a:avLst/>
            </a:prstGeom>
            <a:solidFill>
              <a:srgbClr val="EEC900">
                <a:alpha val="50000"/>
              </a:srgb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3688131" y="5201884"/>
              <a:ext cx="830440" cy="1135622"/>
            </a:xfrm>
            <a:prstGeom prst="downArrow">
              <a:avLst/>
            </a:prstGeom>
            <a:solidFill>
              <a:srgbClr val="EEC9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3834679" y="4249426"/>
              <a:ext cx="473883" cy="369332"/>
            </a:xfrm>
            <a:prstGeom prst="rect">
              <a:avLst/>
            </a:prstGeom>
            <a:noFill/>
          </p:spPr>
          <p:txBody>
            <a:bodyPr wrap="none" rtlCol="0">
              <a:spAutoFit/>
            </a:bodyPr>
            <a:lstStyle/>
            <a:p>
              <a:r>
                <a:rPr lang="en-US" dirty="0"/>
                <a:t>-</a:t>
              </a:r>
              <a:r>
                <a:rPr lang="en-US" dirty="0" smtClean="0"/>
                <a:t>TF</a:t>
              </a:r>
              <a:endParaRPr lang="en-US" dirty="0"/>
            </a:p>
          </p:txBody>
        </p:sp>
        <p:sp>
          <p:nvSpPr>
            <p:cNvPr id="12" name="TextBox 11"/>
            <p:cNvSpPr txBox="1"/>
            <p:nvPr/>
          </p:nvSpPr>
          <p:spPr>
            <a:xfrm>
              <a:off x="3859809" y="5842723"/>
              <a:ext cx="518178" cy="369332"/>
            </a:xfrm>
            <a:prstGeom prst="rect">
              <a:avLst/>
            </a:prstGeom>
            <a:noFill/>
          </p:spPr>
          <p:txBody>
            <a:bodyPr wrap="none" rtlCol="0">
              <a:spAutoFit/>
            </a:bodyPr>
            <a:lstStyle/>
            <a:p>
              <a:r>
                <a:rPr lang="en-US" dirty="0"/>
                <a:t>+</a:t>
              </a:r>
              <a:r>
                <a:rPr lang="en-US" dirty="0" smtClean="0"/>
                <a:t>TF</a:t>
              </a:r>
              <a:endParaRPr lang="en-US" dirty="0"/>
            </a:p>
          </p:txBody>
        </p:sp>
      </p:grpSp>
      <p:sp>
        <p:nvSpPr>
          <p:cNvPr id="2" name="Content Placeholder 1"/>
          <p:cNvSpPr>
            <a:spLocks noGrp="1"/>
          </p:cNvSpPr>
          <p:nvPr>
            <p:ph idx="1"/>
          </p:nvPr>
        </p:nvSpPr>
        <p:spPr>
          <a:xfrm>
            <a:off x="228600" y="1637188"/>
            <a:ext cx="8710844" cy="2337287"/>
          </a:xfrm>
        </p:spPr>
        <p:txBody>
          <a:bodyPr>
            <a:noAutofit/>
          </a:bodyPr>
          <a:lstStyle/>
          <a:p>
            <a:pPr>
              <a:lnSpc>
                <a:spcPct val="90000"/>
              </a:lnSpc>
            </a:pPr>
            <a:r>
              <a:rPr lang="en-US" sz="2400" b="1" dirty="0" smtClean="0">
                <a:solidFill>
                  <a:srgbClr val="FF0000"/>
                </a:solidFill>
              </a:rPr>
              <a:t>Helical </a:t>
            </a:r>
            <a:r>
              <a:rPr lang="en-US" sz="2400" b="1" dirty="0">
                <a:solidFill>
                  <a:srgbClr val="FF0000"/>
                </a:solidFill>
              </a:rPr>
              <a:t>Field </a:t>
            </a:r>
            <a:r>
              <a:rPr lang="en-US" sz="2400" b="1" dirty="0" smtClean="0">
                <a:solidFill>
                  <a:srgbClr val="FF0000"/>
                </a:solidFill>
              </a:rPr>
              <a:t>coil</a:t>
            </a:r>
            <a:r>
              <a:rPr lang="en-US" sz="2400" dirty="0" smtClean="0"/>
              <a:t> and </a:t>
            </a:r>
            <a:r>
              <a:rPr lang="en-US" sz="2400" b="1" dirty="0" smtClean="0">
                <a:solidFill>
                  <a:srgbClr val="CCCC33"/>
                </a:solidFill>
              </a:rPr>
              <a:t>Toroidal </a:t>
            </a:r>
            <a:r>
              <a:rPr lang="en-US" sz="2400" b="1" dirty="0">
                <a:solidFill>
                  <a:srgbClr val="CCCC33"/>
                </a:solidFill>
              </a:rPr>
              <a:t>Field </a:t>
            </a:r>
            <a:r>
              <a:rPr lang="en-US" sz="2400" b="1" dirty="0" smtClean="0">
                <a:solidFill>
                  <a:srgbClr val="CCCC33"/>
                </a:solidFill>
              </a:rPr>
              <a:t>coil</a:t>
            </a:r>
            <a:r>
              <a:rPr lang="en-US" sz="2400" dirty="0" smtClean="0">
                <a:solidFill>
                  <a:srgbClr val="000000"/>
                </a:solidFill>
              </a:rPr>
              <a:t> currents adjusted to modify vacuum </a:t>
            </a:r>
            <a:r>
              <a:rPr lang="en-US" sz="2400" dirty="0">
                <a:solidFill>
                  <a:srgbClr val="000000"/>
                </a:solidFill>
              </a:rPr>
              <a:t>rotational transform </a:t>
            </a:r>
            <a:r>
              <a:rPr lang="en-US" sz="2400" i="1" strike="sngStrike" dirty="0" err="1">
                <a:solidFill>
                  <a:srgbClr val="000000"/>
                </a:solidFill>
              </a:rPr>
              <a:t>ι</a:t>
            </a:r>
            <a:r>
              <a:rPr lang="en-US" sz="2400" baseline="-25000" dirty="0" err="1">
                <a:solidFill>
                  <a:srgbClr val="000000"/>
                </a:solidFill>
              </a:rPr>
              <a:t>vac</a:t>
            </a:r>
            <a:endParaRPr lang="en-US" sz="2400" b="1" dirty="0" smtClean="0">
              <a:solidFill>
                <a:srgbClr val="CCCC33"/>
              </a:solidFill>
            </a:endParaRPr>
          </a:p>
          <a:p>
            <a:pPr>
              <a:lnSpc>
                <a:spcPct val="90000"/>
              </a:lnSpc>
            </a:pPr>
            <a:endParaRPr lang="en-US" sz="2400" dirty="0" smtClean="0">
              <a:solidFill>
                <a:srgbClr val="000000"/>
              </a:solidFill>
            </a:endParaRPr>
          </a:p>
          <a:p>
            <a:pPr>
              <a:lnSpc>
                <a:spcPct val="90000"/>
              </a:lnSpc>
            </a:pPr>
            <a:endParaRPr lang="en-US" sz="2400" dirty="0">
              <a:solidFill>
                <a:srgbClr val="000000"/>
              </a:solidFill>
            </a:endParaRPr>
          </a:p>
          <a:p>
            <a:pPr>
              <a:lnSpc>
                <a:spcPct val="90000"/>
              </a:lnSpc>
            </a:pPr>
            <a:endParaRPr lang="en-US" sz="2400" dirty="0"/>
          </a:p>
          <a:p>
            <a:pPr marL="0" indent="0" algn="ctr">
              <a:lnSpc>
                <a:spcPct val="90000"/>
              </a:lnSpc>
              <a:buNone/>
            </a:pPr>
            <a:r>
              <a:rPr lang="en-US" sz="2400" i="1" dirty="0"/>
              <a:t>R</a:t>
            </a:r>
            <a:r>
              <a:rPr lang="en-US" sz="2400" baseline="-25000" dirty="0"/>
              <a:t>0</a:t>
            </a:r>
            <a:r>
              <a:rPr lang="en-US" sz="2400" dirty="0"/>
              <a:t> = 0.75 m    </a:t>
            </a:r>
            <a:r>
              <a:rPr lang="en-US" sz="2400" i="1" dirty="0"/>
              <a:t>R</a:t>
            </a:r>
            <a:r>
              <a:rPr lang="en-US" sz="2400" dirty="0"/>
              <a:t>/</a:t>
            </a:r>
            <a:r>
              <a:rPr lang="en-US" sz="2400" i="1" dirty="0"/>
              <a:t>a</a:t>
            </a:r>
            <a:r>
              <a:rPr lang="en-US" sz="2400" dirty="0"/>
              <a:t> ~ 4    </a:t>
            </a:r>
            <a:r>
              <a:rPr lang="en-US" sz="2400" i="1" dirty="0"/>
              <a:t>n</a:t>
            </a:r>
            <a:r>
              <a:rPr lang="en-US" sz="2400" baseline="-25000" dirty="0"/>
              <a:t>e</a:t>
            </a:r>
            <a:r>
              <a:rPr lang="en-US" sz="2400" dirty="0"/>
              <a:t> ≤ 5×10</a:t>
            </a:r>
            <a:r>
              <a:rPr lang="en-US" sz="2400" baseline="30000" dirty="0"/>
              <a:t>19</a:t>
            </a:r>
            <a:r>
              <a:rPr lang="en-US" sz="2400" dirty="0"/>
              <a:t> m</a:t>
            </a:r>
            <a:r>
              <a:rPr lang="en-US" sz="2400" baseline="30000" dirty="0"/>
              <a:t>-3</a:t>
            </a:r>
            <a:r>
              <a:rPr lang="en-US" sz="2400" dirty="0"/>
              <a:t>    </a:t>
            </a:r>
            <a:r>
              <a:rPr lang="en-US" sz="2400" i="1" dirty="0" err="1"/>
              <a:t>T</a:t>
            </a:r>
            <a:r>
              <a:rPr lang="en-US" sz="2400" baseline="-25000" dirty="0" err="1"/>
              <a:t>e</a:t>
            </a:r>
            <a:r>
              <a:rPr lang="en-US" sz="2400" dirty="0"/>
              <a:t> ≤ 200 </a:t>
            </a:r>
            <a:r>
              <a:rPr lang="en-US" sz="2400" dirty="0" err="1"/>
              <a:t>eV</a:t>
            </a:r>
            <a:r>
              <a:rPr lang="en-US" sz="2400" dirty="0"/>
              <a:t>    |</a:t>
            </a:r>
            <a:r>
              <a:rPr lang="en-US" sz="2400" i="1" dirty="0"/>
              <a:t>B</a:t>
            </a:r>
            <a:r>
              <a:rPr lang="en-US" sz="2400" dirty="0"/>
              <a:t>| ≤ 0.7 T</a:t>
            </a:r>
            <a:endParaRPr lang="en-US" sz="2400" baseline="-25000" dirty="0">
              <a:solidFill>
                <a:srgbClr val="000000"/>
              </a:solidFill>
            </a:endParaRPr>
          </a:p>
        </p:txBody>
      </p:sp>
      <p:sp>
        <p:nvSpPr>
          <p:cNvPr id="14" name="Up Arrow 13"/>
          <p:cNvSpPr/>
          <p:nvPr/>
        </p:nvSpPr>
        <p:spPr>
          <a:xfrm>
            <a:off x="8313559" y="4200583"/>
            <a:ext cx="830440" cy="2136923"/>
          </a:xfrm>
          <a:prstGeom prst="upArrow">
            <a:avLst/>
          </a:prstGeom>
          <a:solidFill>
            <a:schemeClr val="accent4">
              <a:lumMod val="60000"/>
              <a:lumOff val="40000"/>
              <a:alpha val="50000"/>
            </a:schemeClr>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460107" y="4312508"/>
            <a:ext cx="549512" cy="369332"/>
          </a:xfrm>
          <a:prstGeom prst="rect">
            <a:avLst/>
          </a:prstGeom>
          <a:noFill/>
        </p:spPr>
        <p:txBody>
          <a:bodyPr wrap="none" rtlCol="0">
            <a:spAutoFit/>
          </a:bodyPr>
          <a:lstStyle/>
          <a:p>
            <a:r>
              <a:rPr lang="en-US" dirty="0"/>
              <a:t>+</a:t>
            </a:r>
            <a:r>
              <a:rPr lang="en-US" dirty="0" smtClean="0"/>
              <a:t>HF</a:t>
            </a:r>
            <a:endParaRPr lang="en-US" dirty="0"/>
          </a:p>
        </p:txBody>
      </p:sp>
    </p:spTree>
    <p:extLst>
      <p:ext uri="{BB962C8B-B14F-4D97-AF65-F5344CB8AC3E}">
        <p14:creationId xmlns:p14="http://schemas.microsoft.com/office/powerpoint/2010/main" val="2622456576"/>
      </p:ext>
    </p:extLst>
  </p:cSld>
  <p:clrMapOvr>
    <a:masterClrMapping/>
  </p:clrMapOvr>
  <mc:AlternateContent xmlns:mc="http://schemas.openxmlformats.org/markup-compatibility/2006" xmlns:p14="http://schemas.microsoft.com/office/powerpoint/2010/main">
    <mc:Choice Requires="p14">
      <p:transition spd="slow" p14:dur="2000" advTm="65403"/>
    </mc:Choice>
    <mc:Fallback xmlns="">
      <p:transition xmlns:p14="http://schemas.microsoft.com/office/powerpoint/2010/main" spd="slow" advTm="65403"/>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599" y="137319"/>
            <a:ext cx="8915401" cy="1143000"/>
          </a:xfrm>
        </p:spPr>
        <p:txBody>
          <a:bodyPr>
            <a:noAutofit/>
          </a:bodyPr>
          <a:lstStyle/>
          <a:p>
            <a:r>
              <a:rPr lang="en-US" sz="3900" dirty="0" smtClean="0"/>
              <a:t>CTH: Flexible magnetic configuration in low aspect ratio stellarator/</a:t>
            </a:r>
            <a:r>
              <a:rPr lang="en-US" sz="3900" dirty="0" err="1" smtClean="0"/>
              <a:t>tokamak</a:t>
            </a:r>
            <a:r>
              <a:rPr lang="en-US" sz="3900" dirty="0" smtClean="0"/>
              <a:t> hybrid</a:t>
            </a:r>
            <a:endParaRPr lang="en-US" sz="3900" dirty="0"/>
          </a:p>
        </p:txBody>
      </p:sp>
      <p:pic>
        <p:nvPicPr>
          <p:cNvPr id="5" name="Picture 4" descr="CTHcoilmodel.png"/>
          <p:cNvPicPr>
            <a:picLocks noChangeAspect="1"/>
          </p:cNvPicPr>
          <p:nvPr/>
        </p:nvPicPr>
        <p:blipFill>
          <a:blip r:embed="rId3"/>
          <a:srcRect t="4981"/>
          <a:stretch>
            <a:fillRect/>
          </a:stretch>
        </p:blipFill>
        <p:spPr>
          <a:xfrm>
            <a:off x="444500" y="3974475"/>
            <a:ext cx="3474720" cy="28409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339" y="3932077"/>
            <a:ext cx="5266378" cy="2925765"/>
          </a:xfrm>
          <a:prstGeom prst="rect">
            <a:avLst/>
          </a:prstGeom>
        </p:spPr>
      </p:pic>
      <p:sp>
        <p:nvSpPr>
          <p:cNvPr id="2" name="Content Placeholder 1"/>
          <p:cNvSpPr>
            <a:spLocks noGrp="1"/>
          </p:cNvSpPr>
          <p:nvPr>
            <p:ph idx="1"/>
          </p:nvPr>
        </p:nvSpPr>
        <p:spPr>
          <a:xfrm>
            <a:off x="228600" y="1637188"/>
            <a:ext cx="8710844" cy="2337287"/>
          </a:xfrm>
        </p:spPr>
        <p:txBody>
          <a:bodyPr>
            <a:noAutofit/>
          </a:bodyPr>
          <a:lstStyle/>
          <a:p>
            <a:pPr>
              <a:lnSpc>
                <a:spcPct val="90000"/>
              </a:lnSpc>
            </a:pPr>
            <a:r>
              <a:rPr lang="en-US" sz="2400" b="1" dirty="0" smtClean="0">
                <a:solidFill>
                  <a:srgbClr val="FF0000"/>
                </a:solidFill>
              </a:rPr>
              <a:t>Helical </a:t>
            </a:r>
            <a:r>
              <a:rPr lang="en-US" sz="2400" b="1" dirty="0">
                <a:solidFill>
                  <a:srgbClr val="FF0000"/>
                </a:solidFill>
              </a:rPr>
              <a:t>Field </a:t>
            </a:r>
            <a:r>
              <a:rPr lang="en-US" sz="2400" b="1" dirty="0" smtClean="0">
                <a:solidFill>
                  <a:srgbClr val="FF0000"/>
                </a:solidFill>
              </a:rPr>
              <a:t>coil</a:t>
            </a:r>
            <a:r>
              <a:rPr lang="en-US" sz="2400" dirty="0" smtClean="0"/>
              <a:t> and </a:t>
            </a:r>
            <a:r>
              <a:rPr lang="en-US" sz="2400" b="1" dirty="0" smtClean="0">
                <a:solidFill>
                  <a:srgbClr val="CCCC33"/>
                </a:solidFill>
              </a:rPr>
              <a:t>Toroidal </a:t>
            </a:r>
            <a:r>
              <a:rPr lang="en-US" sz="2400" b="1" dirty="0">
                <a:solidFill>
                  <a:srgbClr val="CCCC33"/>
                </a:solidFill>
              </a:rPr>
              <a:t>Field </a:t>
            </a:r>
            <a:r>
              <a:rPr lang="en-US" sz="2400" b="1" dirty="0" smtClean="0">
                <a:solidFill>
                  <a:srgbClr val="CCCC33"/>
                </a:solidFill>
              </a:rPr>
              <a:t>coil</a:t>
            </a:r>
            <a:r>
              <a:rPr lang="en-US" sz="2400" dirty="0" smtClean="0">
                <a:solidFill>
                  <a:srgbClr val="000000"/>
                </a:solidFill>
              </a:rPr>
              <a:t> currents adjusted to modify vacuum rotational transform </a:t>
            </a:r>
            <a:r>
              <a:rPr lang="en-US" sz="2400" i="1" strike="sngStrike" dirty="0" err="1" smtClean="0">
                <a:solidFill>
                  <a:srgbClr val="000000"/>
                </a:solidFill>
              </a:rPr>
              <a:t>ι</a:t>
            </a:r>
            <a:r>
              <a:rPr lang="en-US" sz="2400" baseline="-25000" dirty="0" err="1" smtClean="0">
                <a:solidFill>
                  <a:srgbClr val="000000"/>
                </a:solidFill>
              </a:rPr>
              <a:t>vac</a:t>
            </a:r>
            <a:endParaRPr lang="en-US" sz="2400" b="1" baseline="-25000" dirty="0" smtClean="0">
              <a:solidFill>
                <a:srgbClr val="CCCC33"/>
              </a:solidFill>
            </a:endParaRPr>
          </a:p>
          <a:p>
            <a:pPr>
              <a:lnSpc>
                <a:spcPct val="90000"/>
              </a:lnSpc>
            </a:pPr>
            <a:r>
              <a:rPr lang="en-US" sz="2400" b="1" dirty="0" smtClean="0">
                <a:solidFill>
                  <a:srgbClr val="993399"/>
                </a:solidFill>
              </a:rPr>
              <a:t>Shaping </a:t>
            </a:r>
            <a:r>
              <a:rPr lang="en-US" sz="2400" b="1" dirty="0">
                <a:solidFill>
                  <a:srgbClr val="993399"/>
                </a:solidFill>
              </a:rPr>
              <a:t>Vertical Field </a:t>
            </a:r>
            <a:r>
              <a:rPr lang="en-US" sz="2400" b="1" dirty="0" smtClean="0">
                <a:solidFill>
                  <a:srgbClr val="993399"/>
                </a:solidFill>
              </a:rPr>
              <a:t>coil</a:t>
            </a:r>
            <a:r>
              <a:rPr lang="en-US" sz="2400" dirty="0" smtClean="0">
                <a:solidFill>
                  <a:srgbClr val="993399"/>
                </a:solidFill>
              </a:rPr>
              <a:t> </a:t>
            </a:r>
            <a:r>
              <a:rPr lang="en-US" sz="2400" dirty="0" smtClean="0">
                <a:solidFill>
                  <a:srgbClr val="000000"/>
                </a:solidFill>
              </a:rPr>
              <a:t>varies elongation </a:t>
            </a:r>
            <a:r>
              <a:rPr lang="en-US" sz="2400" i="1" dirty="0" err="1" smtClean="0">
                <a:solidFill>
                  <a:srgbClr val="000000"/>
                </a:solidFill>
              </a:rPr>
              <a:t>κ</a:t>
            </a:r>
            <a:r>
              <a:rPr lang="en-US" sz="2400" dirty="0" smtClean="0">
                <a:solidFill>
                  <a:srgbClr val="000000"/>
                </a:solidFill>
              </a:rPr>
              <a:t> and shear</a:t>
            </a:r>
            <a:endParaRPr lang="en-US" sz="2400" dirty="0">
              <a:solidFill>
                <a:srgbClr val="000000"/>
              </a:solidFill>
            </a:endParaRPr>
          </a:p>
          <a:p>
            <a:pPr>
              <a:lnSpc>
                <a:spcPct val="90000"/>
              </a:lnSpc>
            </a:pPr>
            <a:endParaRPr lang="en-US" sz="2400" dirty="0" smtClean="0">
              <a:solidFill>
                <a:srgbClr val="000000"/>
              </a:solidFill>
            </a:endParaRPr>
          </a:p>
          <a:p>
            <a:pPr>
              <a:lnSpc>
                <a:spcPct val="90000"/>
              </a:lnSpc>
            </a:pPr>
            <a:endParaRPr lang="en-US" sz="2400" dirty="0" smtClean="0"/>
          </a:p>
          <a:p>
            <a:pPr marL="0" indent="0" algn="ctr">
              <a:lnSpc>
                <a:spcPct val="90000"/>
              </a:lnSpc>
              <a:buNone/>
            </a:pPr>
            <a:r>
              <a:rPr lang="en-US" sz="2400" i="1" dirty="0"/>
              <a:t>R</a:t>
            </a:r>
            <a:r>
              <a:rPr lang="en-US" sz="2400" baseline="-25000" dirty="0"/>
              <a:t>0</a:t>
            </a:r>
            <a:r>
              <a:rPr lang="en-US" sz="2400" dirty="0"/>
              <a:t> = 0.75 m    </a:t>
            </a:r>
            <a:r>
              <a:rPr lang="en-US" sz="2400" i="1" dirty="0"/>
              <a:t>R</a:t>
            </a:r>
            <a:r>
              <a:rPr lang="en-US" sz="2400" dirty="0"/>
              <a:t>/</a:t>
            </a:r>
            <a:r>
              <a:rPr lang="en-US" sz="2400" i="1" dirty="0"/>
              <a:t>a</a:t>
            </a:r>
            <a:r>
              <a:rPr lang="en-US" sz="2400" dirty="0"/>
              <a:t> ~ 4    </a:t>
            </a:r>
            <a:r>
              <a:rPr lang="en-US" sz="2400" i="1" dirty="0"/>
              <a:t>n</a:t>
            </a:r>
            <a:r>
              <a:rPr lang="en-US" sz="2400" baseline="-25000" dirty="0"/>
              <a:t>e</a:t>
            </a:r>
            <a:r>
              <a:rPr lang="en-US" sz="2400" dirty="0"/>
              <a:t> ≤ 5×10</a:t>
            </a:r>
            <a:r>
              <a:rPr lang="en-US" sz="2400" baseline="30000" dirty="0"/>
              <a:t>19</a:t>
            </a:r>
            <a:r>
              <a:rPr lang="en-US" sz="2400" dirty="0"/>
              <a:t> m</a:t>
            </a:r>
            <a:r>
              <a:rPr lang="en-US" sz="2400" baseline="30000" dirty="0"/>
              <a:t>-3</a:t>
            </a:r>
            <a:r>
              <a:rPr lang="en-US" sz="2400" dirty="0"/>
              <a:t>    </a:t>
            </a:r>
            <a:r>
              <a:rPr lang="en-US" sz="2400" i="1" dirty="0" err="1"/>
              <a:t>T</a:t>
            </a:r>
            <a:r>
              <a:rPr lang="en-US" sz="2400" baseline="-25000" dirty="0" err="1"/>
              <a:t>e</a:t>
            </a:r>
            <a:r>
              <a:rPr lang="en-US" sz="2400" dirty="0"/>
              <a:t> ≤ 200 </a:t>
            </a:r>
            <a:r>
              <a:rPr lang="en-US" sz="2400" dirty="0" err="1"/>
              <a:t>eV</a:t>
            </a:r>
            <a:r>
              <a:rPr lang="en-US" sz="2400" dirty="0"/>
              <a:t>    |</a:t>
            </a:r>
            <a:r>
              <a:rPr lang="en-US" sz="2400" i="1" dirty="0"/>
              <a:t>B</a:t>
            </a:r>
            <a:r>
              <a:rPr lang="en-US" sz="2400" dirty="0"/>
              <a:t>| ≤ 0.7 T</a:t>
            </a:r>
            <a:endParaRPr lang="en-US" sz="2400" baseline="-25000" dirty="0">
              <a:solidFill>
                <a:srgbClr val="000000"/>
              </a:solidFill>
            </a:endParaRPr>
          </a:p>
        </p:txBody>
      </p:sp>
    </p:spTree>
    <p:extLst>
      <p:ext uri="{BB962C8B-B14F-4D97-AF65-F5344CB8AC3E}">
        <p14:creationId xmlns:p14="http://schemas.microsoft.com/office/powerpoint/2010/main" val="884478198"/>
      </p:ext>
    </p:extLst>
  </p:cSld>
  <p:clrMapOvr>
    <a:masterClrMapping/>
  </p:clrMapOvr>
  <mc:AlternateContent xmlns:mc="http://schemas.openxmlformats.org/markup-compatibility/2006" xmlns:p14="http://schemas.microsoft.com/office/powerpoint/2010/main">
    <mc:Choice Requires="p14">
      <p:transition spd="slow" p14:dur="2000" advTm="15287"/>
    </mc:Choice>
    <mc:Fallback xmlns="">
      <p:transition xmlns:p14="http://schemas.microsoft.com/office/powerpoint/2010/main" spd="slow" advTm="15287"/>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599" y="137319"/>
            <a:ext cx="8915401" cy="1143000"/>
          </a:xfrm>
        </p:spPr>
        <p:txBody>
          <a:bodyPr>
            <a:noAutofit/>
          </a:bodyPr>
          <a:lstStyle/>
          <a:p>
            <a:r>
              <a:rPr lang="en-US" sz="3900" dirty="0" smtClean="0"/>
              <a:t>CTH: Flexible magnetic configuration in low aspect ratio stellarator/</a:t>
            </a:r>
            <a:r>
              <a:rPr lang="en-US" sz="3900" dirty="0" err="1" smtClean="0"/>
              <a:t>tokamak</a:t>
            </a:r>
            <a:r>
              <a:rPr lang="en-US" sz="3900" dirty="0" smtClean="0"/>
              <a:t> hybrid</a:t>
            </a:r>
            <a:endParaRPr lang="en-US" sz="3900" dirty="0"/>
          </a:p>
        </p:txBody>
      </p:sp>
      <p:pic>
        <p:nvPicPr>
          <p:cNvPr id="5" name="Picture 4" descr="CTHcoilmodel.png"/>
          <p:cNvPicPr>
            <a:picLocks noChangeAspect="1"/>
          </p:cNvPicPr>
          <p:nvPr/>
        </p:nvPicPr>
        <p:blipFill>
          <a:blip r:embed="rId3"/>
          <a:srcRect t="4981"/>
          <a:stretch>
            <a:fillRect/>
          </a:stretch>
        </p:blipFill>
        <p:spPr>
          <a:xfrm>
            <a:off x="444500" y="3974475"/>
            <a:ext cx="3474720" cy="28409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339" y="3932077"/>
            <a:ext cx="5266378" cy="2925765"/>
          </a:xfrm>
          <a:prstGeom prst="rect">
            <a:avLst/>
          </a:prstGeom>
        </p:spPr>
      </p:pic>
      <p:sp>
        <p:nvSpPr>
          <p:cNvPr id="2" name="Content Placeholder 1"/>
          <p:cNvSpPr>
            <a:spLocks noGrp="1"/>
          </p:cNvSpPr>
          <p:nvPr>
            <p:ph idx="1"/>
          </p:nvPr>
        </p:nvSpPr>
        <p:spPr>
          <a:xfrm>
            <a:off x="228600" y="1637188"/>
            <a:ext cx="8710844" cy="2337287"/>
          </a:xfrm>
        </p:spPr>
        <p:txBody>
          <a:bodyPr>
            <a:noAutofit/>
          </a:bodyPr>
          <a:lstStyle/>
          <a:p>
            <a:pPr>
              <a:lnSpc>
                <a:spcPct val="90000"/>
              </a:lnSpc>
            </a:pPr>
            <a:r>
              <a:rPr lang="en-US" sz="2400" b="1" dirty="0" smtClean="0">
                <a:solidFill>
                  <a:srgbClr val="FF0000"/>
                </a:solidFill>
              </a:rPr>
              <a:t>Helical </a:t>
            </a:r>
            <a:r>
              <a:rPr lang="en-US" sz="2400" b="1" dirty="0">
                <a:solidFill>
                  <a:srgbClr val="FF0000"/>
                </a:solidFill>
              </a:rPr>
              <a:t>Field </a:t>
            </a:r>
            <a:r>
              <a:rPr lang="en-US" sz="2400" b="1" dirty="0" smtClean="0">
                <a:solidFill>
                  <a:srgbClr val="FF0000"/>
                </a:solidFill>
              </a:rPr>
              <a:t>coil</a:t>
            </a:r>
            <a:r>
              <a:rPr lang="en-US" sz="2400" dirty="0" smtClean="0"/>
              <a:t> and </a:t>
            </a:r>
            <a:r>
              <a:rPr lang="en-US" sz="2400" b="1" dirty="0" smtClean="0">
                <a:solidFill>
                  <a:srgbClr val="CCCC33"/>
                </a:solidFill>
              </a:rPr>
              <a:t>Toroidal </a:t>
            </a:r>
            <a:r>
              <a:rPr lang="en-US" sz="2400" b="1" dirty="0">
                <a:solidFill>
                  <a:srgbClr val="CCCC33"/>
                </a:solidFill>
              </a:rPr>
              <a:t>Field </a:t>
            </a:r>
            <a:r>
              <a:rPr lang="en-US" sz="2400" b="1" dirty="0" smtClean="0">
                <a:solidFill>
                  <a:srgbClr val="CCCC33"/>
                </a:solidFill>
              </a:rPr>
              <a:t>coil</a:t>
            </a:r>
            <a:r>
              <a:rPr lang="en-US" sz="2400" dirty="0" smtClean="0">
                <a:solidFill>
                  <a:srgbClr val="000000"/>
                </a:solidFill>
              </a:rPr>
              <a:t> currents adjusted to modify </a:t>
            </a:r>
            <a:r>
              <a:rPr lang="en-US" sz="2400" dirty="0">
                <a:solidFill>
                  <a:srgbClr val="000000"/>
                </a:solidFill>
              </a:rPr>
              <a:t>vacuum rotational </a:t>
            </a:r>
            <a:r>
              <a:rPr lang="en-US" sz="2400" dirty="0" smtClean="0">
                <a:solidFill>
                  <a:srgbClr val="000000"/>
                </a:solidFill>
              </a:rPr>
              <a:t>transform </a:t>
            </a:r>
            <a:r>
              <a:rPr lang="en-US" sz="2400" i="1" strike="sngStrike" dirty="0" err="1">
                <a:solidFill>
                  <a:srgbClr val="000000"/>
                </a:solidFill>
              </a:rPr>
              <a:t>ι</a:t>
            </a:r>
            <a:r>
              <a:rPr lang="en-US" sz="2400" baseline="-25000" dirty="0" err="1">
                <a:solidFill>
                  <a:srgbClr val="000000"/>
                </a:solidFill>
              </a:rPr>
              <a:t>vac</a:t>
            </a:r>
            <a:endParaRPr lang="en-US" sz="2400" dirty="0" smtClean="0">
              <a:solidFill>
                <a:srgbClr val="000000"/>
              </a:solidFill>
            </a:endParaRPr>
          </a:p>
          <a:p>
            <a:pPr>
              <a:lnSpc>
                <a:spcPct val="90000"/>
              </a:lnSpc>
            </a:pPr>
            <a:r>
              <a:rPr lang="en-US" sz="2400" b="1" dirty="0">
                <a:solidFill>
                  <a:srgbClr val="993399"/>
                </a:solidFill>
              </a:rPr>
              <a:t>Shaping Vertical Field coil</a:t>
            </a:r>
            <a:r>
              <a:rPr lang="en-US" sz="2400" dirty="0">
                <a:solidFill>
                  <a:srgbClr val="993399"/>
                </a:solidFill>
              </a:rPr>
              <a:t> </a:t>
            </a:r>
            <a:r>
              <a:rPr lang="en-US" sz="2400" dirty="0">
                <a:solidFill>
                  <a:srgbClr val="000000"/>
                </a:solidFill>
              </a:rPr>
              <a:t>varies elongation </a:t>
            </a:r>
            <a:r>
              <a:rPr lang="en-US" sz="2400" i="1" dirty="0" err="1">
                <a:solidFill>
                  <a:srgbClr val="000000"/>
                </a:solidFill>
              </a:rPr>
              <a:t>κ</a:t>
            </a:r>
            <a:r>
              <a:rPr lang="en-US" sz="2400" dirty="0">
                <a:solidFill>
                  <a:srgbClr val="000000"/>
                </a:solidFill>
              </a:rPr>
              <a:t> and </a:t>
            </a:r>
            <a:r>
              <a:rPr lang="en-US" sz="2400" dirty="0" smtClean="0">
                <a:solidFill>
                  <a:srgbClr val="000000"/>
                </a:solidFill>
              </a:rPr>
              <a:t>shear</a:t>
            </a:r>
            <a:endParaRPr lang="en-US" sz="2400" b="1" dirty="0" smtClean="0">
              <a:solidFill>
                <a:srgbClr val="CCCC33"/>
              </a:solidFill>
            </a:endParaRPr>
          </a:p>
          <a:p>
            <a:pPr>
              <a:lnSpc>
                <a:spcPct val="90000"/>
              </a:lnSpc>
            </a:pPr>
            <a:r>
              <a:rPr lang="en-US" sz="2400" b="1" dirty="0">
                <a:solidFill>
                  <a:srgbClr val="339999"/>
                </a:solidFill>
              </a:rPr>
              <a:t>Central solenoid </a:t>
            </a:r>
            <a:r>
              <a:rPr lang="en-US" sz="2400" dirty="0" smtClean="0">
                <a:solidFill>
                  <a:srgbClr val="000000"/>
                </a:solidFill>
              </a:rPr>
              <a:t>drives </a:t>
            </a:r>
            <a:r>
              <a:rPr lang="en-US" sz="2400" i="1" dirty="0" err="1" smtClean="0">
                <a:solidFill>
                  <a:srgbClr val="000000"/>
                </a:solidFill>
              </a:rPr>
              <a:t>I</a:t>
            </a:r>
            <a:r>
              <a:rPr lang="en-US" sz="2400" baseline="-25000" dirty="0" err="1" smtClean="0">
                <a:solidFill>
                  <a:srgbClr val="000000"/>
                </a:solidFill>
              </a:rPr>
              <a:t>p</a:t>
            </a:r>
            <a:r>
              <a:rPr lang="en-US" sz="2400" dirty="0" smtClean="0">
                <a:solidFill>
                  <a:srgbClr val="000000"/>
                </a:solidFill>
              </a:rPr>
              <a:t> ≤ 80 kA, adding to total transform</a:t>
            </a:r>
          </a:p>
          <a:p>
            <a:pPr>
              <a:lnSpc>
                <a:spcPct val="90000"/>
              </a:lnSpc>
            </a:pPr>
            <a:endParaRPr lang="en-US" sz="2400" dirty="0">
              <a:solidFill>
                <a:srgbClr val="000000"/>
              </a:solidFill>
            </a:endParaRPr>
          </a:p>
          <a:p>
            <a:pPr marL="0" indent="0" algn="ctr">
              <a:lnSpc>
                <a:spcPct val="90000"/>
              </a:lnSpc>
              <a:buNone/>
            </a:pPr>
            <a:r>
              <a:rPr lang="en-US" sz="2400" i="1" dirty="0"/>
              <a:t>R</a:t>
            </a:r>
            <a:r>
              <a:rPr lang="en-US" sz="2400" baseline="-25000" dirty="0"/>
              <a:t>0</a:t>
            </a:r>
            <a:r>
              <a:rPr lang="en-US" sz="2400" dirty="0"/>
              <a:t> = 0.75 m    </a:t>
            </a:r>
            <a:r>
              <a:rPr lang="en-US" sz="2400" i="1" dirty="0"/>
              <a:t>R</a:t>
            </a:r>
            <a:r>
              <a:rPr lang="en-US" sz="2400" dirty="0"/>
              <a:t>/</a:t>
            </a:r>
            <a:r>
              <a:rPr lang="en-US" sz="2400" i="1" dirty="0"/>
              <a:t>a</a:t>
            </a:r>
            <a:r>
              <a:rPr lang="en-US" sz="2400" dirty="0"/>
              <a:t> ~ 4    </a:t>
            </a:r>
            <a:r>
              <a:rPr lang="en-US" sz="2400" i="1" dirty="0"/>
              <a:t>n</a:t>
            </a:r>
            <a:r>
              <a:rPr lang="en-US" sz="2400" baseline="-25000" dirty="0"/>
              <a:t>e</a:t>
            </a:r>
            <a:r>
              <a:rPr lang="en-US" sz="2400" dirty="0"/>
              <a:t> ≤ 5×10</a:t>
            </a:r>
            <a:r>
              <a:rPr lang="en-US" sz="2400" baseline="30000" dirty="0"/>
              <a:t>19</a:t>
            </a:r>
            <a:r>
              <a:rPr lang="en-US" sz="2400" dirty="0"/>
              <a:t> m</a:t>
            </a:r>
            <a:r>
              <a:rPr lang="en-US" sz="2400" baseline="30000" dirty="0"/>
              <a:t>-3</a:t>
            </a:r>
            <a:r>
              <a:rPr lang="en-US" sz="2400" dirty="0"/>
              <a:t>    </a:t>
            </a:r>
            <a:r>
              <a:rPr lang="en-US" sz="2400" i="1" dirty="0" err="1"/>
              <a:t>T</a:t>
            </a:r>
            <a:r>
              <a:rPr lang="en-US" sz="2400" baseline="-25000" dirty="0" err="1"/>
              <a:t>e</a:t>
            </a:r>
            <a:r>
              <a:rPr lang="en-US" sz="2400" dirty="0"/>
              <a:t> ≤ 200 </a:t>
            </a:r>
            <a:r>
              <a:rPr lang="en-US" sz="2400" dirty="0" err="1"/>
              <a:t>eV</a:t>
            </a:r>
            <a:r>
              <a:rPr lang="en-US" sz="2400" dirty="0"/>
              <a:t>    |</a:t>
            </a:r>
            <a:r>
              <a:rPr lang="en-US" sz="2400" i="1" dirty="0"/>
              <a:t>B</a:t>
            </a:r>
            <a:r>
              <a:rPr lang="en-US" sz="2400" dirty="0"/>
              <a:t>| ≤ 0.7 T</a:t>
            </a:r>
            <a:endParaRPr lang="en-US" sz="2400" dirty="0" smtClean="0">
              <a:solidFill>
                <a:srgbClr val="000000"/>
              </a:solidFill>
            </a:endParaRPr>
          </a:p>
          <a:p>
            <a:pPr>
              <a:lnSpc>
                <a:spcPct val="90000"/>
              </a:lnSpc>
            </a:pPr>
            <a:endParaRPr lang="en-US" sz="2400" dirty="0"/>
          </a:p>
          <a:p>
            <a:pPr>
              <a:lnSpc>
                <a:spcPct val="90000"/>
              </a:lnSpc>
            </a:pPr>
            <a:endParaRPr lang="en-US" sz="2400" baseline="-25000" dirty="0">
              <a:solidFill>
                <a:srgbClr val="000000"/>
              </a:solidFill>
            </a:endParaRPr>
          </a:p>
        </p:txBody>
      </p:sp>
    </p:spTree>
    <p:extLst>
      <p:ext uri="{BB962C8B-B14F-4D97-AF65-F5344CB8AC3E}">
        <p14:creationId xmlns:p14="http://schemas.microsoft.com/office/powerpoint/2010/main" val="565367424"/>
      </p:ext>
    </p:extLst>
  </p:cSld>
  <p:clrMapOvr>
    <a:masterClrMapping/>
  </p:clrMapOvr>
  <mc:AlternateContent xmlns:mc="http://schemas.openxmlformats.org/markup-compatibility/2006" xmlns:p14="http://schemas.microsoft.com/office/powerpoint/2010/main">
    <mc:Choice Requires="p14">
      <p:transition spd="slow" p14:dur="2000" advTm="31898"/>
    </mc:Choice>
    <mc:Fallback xmlns="">
      <p:transition xmlns:p14="http://schemas.microsoft.com/office/powerpoint/2010/main" spd="slow" advTm="31898"/>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599" y="137319"/>
            <a:ext cx="8915401" cy="1143000"/>
          </a:xfrm>
        </p:spPr>
        <p:txBody>
          <a:bodyPr>
            <a:noAutofit/>
          </a:bodyPr>
          <a:lstStyle/>
          <a:p>
            <a:r>
              <a:rPr lang="en-US" sz="3900" dirty="0" smtClean="0"/>
              <a:t>CTH: Flexible magnetic configuration in low aspect ratio stellarator/</a:t>
            </a:r>
            <a:r>
              <a:rPr lang="en-US" sz="3900" dirty="0" err="1" smtClean="0"/>
              <a:t>tokamak</a:t>
            </a:r>
            <a:r>
              <a:rPr lang="en-US" sz="3900" dirty="0" smtClean="0"/>
              <a:t> hybrid</a:t>
            </a:r>
            <a:endParaRPr lang="en-US" sz="3900" dirty="0"/>
          </a:p>
        </p:txBody>
      </p:sp>
      <p:pic>
        <p:nvPicPr>
          <p:cNvPr id="5" name="Picture 4" descr="CTHcoilmodel.png"/>
          <p:cNvPicPr>
            <a:picLocks noChangeAspect="1"/>
          </p:cNvPicPr>
          <p:nvPr/>
        </p:nvPicPr>
        <p:blipFill>
          <a:blip r:embed="rId3"/>
          <a:srcRect t="4981"/>
          <a:stretch>
            <a:fillRect/>
          </a:stretch>
        </p:blipFill>
        <p:spPr>
          <a:xfrm>
            <a:off x="444500" y="3974475"/>
            <a:ext cx="3474720" cy="28409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339" y="3932077"/>
            <a:ext cx="5266378" cy="2925765"/>
          </a:xfrm>
          <a:prstGeom prst="rect">
            <a:avLst/>
          </a:prstGeom>
        </p:spPr>
      </p:pic>
      <p:sp>
        <p:nvSpPr>
          <p:cNvPr id="2" name="Content Placeholder 1"/>
          <p:cNvSpPr>
            <a:spLocks noGrp="1"/>
          </p:cNvSpPr>
          <p:nvPr>
            <p:ph idx="1"/>
          </p:nvPr>
        </p:nvSpPr>
        <p:spPr>
          <a:xfrm>
            <a:off x="228600" y="1637188"/>
            <a:ext cx="8710844" cy="2337287"/>
          </a:xfrm>
        </p:spPr>
        <p:txBody>
          <a:bodyPr>
            <a:noAutofit/>
          </a:bodyPr>
          <a:lstStyle/>
          <a:p>
            <a:pPr>
              <a:lnSpc>
                <a:spcPct val="90000"/>
              </a:lnSpc>
            </a:pPr>
            <a:r>
              <a:rPr lang="en-US" sz="2400" b="1" dirty="0" smtClean="0">
                <a:solidFill>
                  <a:srgbClr val="FF0000"/>
                </a:solidFill>
              </a:rPr>
              <a:t>Helical </a:t>
            </a:r>
            <a:r>
              <a:rPr lang="en-US" sz="2400" b="1" dirty="0">
                <a:solidFill>
                  <a:srgbClr val="FF0000"/>
                </a:solidFill>
              </a:rPr>
              <a:t>Field </a:t>
            </a:r>
            <a:r>
              <a:rPr lang="en-US" sz="2400" b="1" dirty="0" smtClean="0">
                <a:solidFill>
                  <a:srgbClr val="FF0000"/>
                </a:solidFill>
              </a:rPr>
              <a:t>coil</a:t>
            </a:r>
            <a:r>
              <a:rPr lang="en-US" sz="2400" dirty="0" smtClean="0"/>
              <a:t> and </a:t>
            </a:r>
            <a:r>
              <a:rPr lang="en-US" sz="2400" b="1" dirty="0" smtClean="0">
                <a:solidFill>
                  <a:srgbClr val="CCCC33"/>
                </a:solidFill>
              </a:rPr>
              <a:t>Toroidal </a:t>
            </a:r>
            <a:r>
              <a:rPr lang="en-US" sz="2400" b="1" dirty="0">
                <a:solidFill>
                  <a:srgbClr val="CCCC33"/>
                </a:solidFill>
              </a:rPr>
              <a:t>Field </a:t>
            </a:r>
            <a:r>
              <a:rPr lang="en-US" sz="2400" b="1" dirty="0" smtClean="0">
                <a:solidFill>
                  <a:srgbClr val="CCCC33"/>
                </a:solidFill>
              </a:rPr>
              <a:t>coil</a:t>
            </a:r>
            <a:r>
              <a:rPr lang="en-US" sz="2400" dirty="0" smtClean="0">
                <a:solidFill>
                  <a:srgbClr val="000000"/>
                </a:solidFill>
              </a:rPr>
              <a:t> currents adjusted to modify vacuum </a:t>
            </a:r>
            <a:r>
              <a:rPr lang="en-US" sz="2400" dirty="0">
                <a:solidFill>
                  <a:srgbClr val="000000"/>
                </a:solidFill>
              </a:rPr>
              <a:t>rotational transform </a:t>
            </a:r>
            <a:r>
              <a:rPr lang="en-US" sz="2400" i="1" strike="sngStrike" dirty="0" err="1">
                <a:solidFill>
                  <a:srgbClr val="000000"/>
                </a:solidFill>
              </a:rPr>
              <a:t>ι</a:t>
            </a:r>
            <a:r>
              <a:rPr lang="en-US" sz="2400" baseline="-25000" dirty="0" err="1">
                <a:solidFill>
                  <a:srgbClr val="000000"/>
                </a:solidFill>
              </a:rPr>
              <a:t>vac</a:t>
            </a:r>
            <a:endParaRPr lang="en-US" sz="2400" b="1" dirty="0" smtClean="0">
              <a:solidFill>
                <a:srgbClr val="CCCC33"/>
              </a:solidFill>
            </a:endParaRPr>
          </a:p>
          <a:p>
            <a:pPr>
              <a:lnSpc>
                <a:spcPct val="90000"/>
              </a:lnSpc>
            </a:pPr>
            <a:r>
              <a:rPr lang="en-US" sz="2400" b="1" dirty="0" smtClean="0">
                <a:solidFill>
                  <a:srgbClr val="993399"/>
                </a:solidFill>
              </a:rPr>
              <a:t>Shaping </a:t>
            </a:r>
            <a:r>
              <a:rPr lang="en-US" sz="2400" b="1" dirty="0">
                <a:solidFill>
                  <a:srgbClr val="993399"/>
                </a:solidFill>
              </a:rPr>
              <a:t>Vertical Field </a:t>
            </a:r>
            <a:r>
              <a:rPr lang="en-US" sz="2400" b="1" dirty="0" smtClean="0">
                <a:solidFill>
                  <a:srgbClr val="993399"/>
                </a:solidFill>
              </a:rPr>
              <a:t>coil</a:t>
            </a:r>
            <a:r>
              <a:rPr lang="en-US" sz="2400" dirty="0" smtClean="0">
                <a:solidFill>
                  <a:srgbClr val="993399"/>
                </a:solidFill>
              </a:rPr>
              <a:t> </a:t>
            </a:r>
            <a:r>
              <a:rPr lang="en-US" sz="2400" dirty="0" smtClean="0">
                <a:solidFill>
                  <a:srgbClr val="000000"/>
                </a:solidFill>
              </a:rPr>
              <a:t>varies elongation </a:t>
            </a:r>
            <a:r>
              <a:rPr lang="en-US" sz="2400" i="1" dirty="0" err="1">
                <a:solidFill>
                  <a:srgbClr val="000000"/>
                </a:solidFill>
              </a:rPr>
              <a:t>κ</a:t>
            </a:r>
            <a:r>
              <a:rPr lang="en-US" sz="2400" dirty="0">
                <a:solidFill>
                  <a:srgbClr val="000000"/>
                </a:solidFill>
              </a:rPr>
              <a:t> and </a:t>
            </a:r>
            <a:r>
              <a:rPr lang="en-US" sz="2400" dirty="0" smtClean="0">
                <a:solidFill>
                  <a:srgbClr val="000000"/>
                </a:solidFill>
              </a:rPr>
              <a:t>shear</a:t>
            </a:r>
            <a:endParaRPr lang="en-US" sz="2400" dirty="0">
              <a:solidFill>
                <a:srgbClr val="000000"/>
              </a:solidFill>
            </a:endParaRPr>
          </a:p>
          <a:p>
            <a:pPr>
              <a:lnSpc>
                <a:spcPct val="90000"/>
              </a:lnSpc>
            </a:pPr>
            <a:r>
              <a:rPr lang="en-US" sz="2400" b="1" dirty="0">
                <a:solidFill>
                  <a:srgbClr val="339999"/>
                </a:solidFill>
              </a:rPr>
              <a:t>Central solenoid </a:t>
            </a:r>
            <a:r>
              <a:rPr lang="en-US" sz="2400" dirty="0">
                <a:solidFill>
                  <a:srgbClr val="000000"/>
                </a:solidFill>
              </a:rPr>
              <a:t>drives </a:t>
            </a:r>
            <a:r>
              <a:rPr lang="en-US" sz="2400" i="1" dirty="0" err="1">
                <a:solidFill>
                  <a:srgbClr val="000000"/>
                </a:solidFill>
              </a:rPr>
              <a:t>I</a:t>
            </a:r>
            <a:r>
              <a:rPr lang="en-US" sz="2400" baseline="-25000" dirty="0" err="1">
                <a:solidFill>
                  <a:srgbClr val="000000"/>
                </a:solidFill>
              </a:rPr>
              <a:t>p</a:t>
            </a:r>
            <a:r>
              <a:rPr lang="en-US" sz="2400" dirty="0">
                <a:solidFill>
                  <a:srgbClr val="000000"/>
                </a:solidFill>
              </a:rPr>
              <a:t> ≤ 80 kA, adding to total </a:t>
            </a:r>
            <a:r>
              <a:rPr lang="en-US" sz="2400" dirty="0" smtClean="0">
                <a:solidFill>
                  <a:srgbClr val="000000"/>
                </a:solidFill>
              </a:rPr>
              <a:t>transform</a:t>
            </a:r>
            <a:endParaRPr lang="en-US" sz="2400" b="1" dirty="0" smtClean="0">
              <a:solidFill>
                <a:schemeClr val="accent5">
                  <a:lumMod val="75000"/>
                </a:schemeClr>
              </a:solidFill>
            </a:endParaRPr>
          </a:p>
          <a:p>
            <a:pPr>
              <a:lnSpc>
                <a:spcPct val="90000"/>
              </a:lnSpc>
            </a:pPr>
            <a:r>
              <a:rPr lang="en-US" sz="2400" b="1" dirty="0" smtClean="0">
                <a:solidFill>
                  <a:schemeClr val="accent5">
                    <a:lumMod val="75000"/>
                  </a:schemeClr>
                </a:solidFill>
              </a:rPr>
              <a:t>Trim </a:t>
            </a:r>
            <a:r>
              <a:rPr lang="en-US" sz="2400" b="1" dirty="0">
                <a:solidFill>
                  <a:schemeClr val="accent5">
                    <a:lumMod val="75000"/>
                  </a:schemeClr>
                </a:solidFill>
              </a:rPr>
              <a:t>Vertical Field </a:t>
            </a:r>
            <a:r>
              <a:rPr lang="en-US" sz="2400" b="1" dirty="0" smtClean="0">
                <a:solidFill>
                  <a:schemeClr val="accent5">
                    <a:lumMod val="75000"/>
                  </a:schemeClr>
                </a:solidFill>
              </a:rPr>
              <a:t>coil</a:t>
            </a:r>
            <a:r>
              <a:rPr lang="en-US" sz="2400" dirty="0" smtClean="0">
                <a:solidFill>
                  <a:srgbClr val="000000"/>
                </a:solidFill>
              </a:rPr>
              <a:t> and </a:t>
            </a:r>
            <a:r>
              <a:rPr lang="en-US" sz="2400" b="1" dirty="0" smtClean="0">
                <a:solidFill>
                  <a:schemeClr val="tx2">
                    <a:lumMod val="75000"/>
                    <a:lumOff val="25000"/>
                  </a:schemeClr>
                </a:solidFill>
              </a:rPr>
              <a:t>Radial Field coil</a:t>
            </a:r>
            <a:r>
              <a:rPr lang="en-US" sz="2400" dirty="0" smtClean="0">
                <a:solidFill>
                  <a:srgbClr val="000000"/>
                </a:solidFill>
              </a:rPr>
              <a:t> control position</a:t>
            </a:r>
          </a:p>
          <a:p>
            <a:pPr marL="0" indent="0" algn="ctr">
              <a:lnSpc>
                <a:spcPct val="90000"/>
              </a:lnSpc>
              <a:buNone/>
            </a:pPr>
            <a:r>
              <a:rPr lang="en-US" sz="2400" i="1" dirty="0"/>
              <a:t>R</a:t>
            </a:r>
            <a:r>
              <a:rPr lang="en-US" sz="2400" baseline="-25000" dirty="0"/>
              <a:t>0</a:t>
            </a:r>
            <a:r>
              <a:rPr lang="en-US" sz="2400" dirty="0"/>
              <a:t> = 0.75 m    </a:t>
            </a:r>
            <a:r>
              <a:rPr lang="en-US" sz="2400" i="1" dirty="0"/>
              <a:t>R</a:t>
            </a:r>
            <a:r>
              <a:rPr lang="en-US" sz="2400" dirty="0"/>
              <a:t>/</a:t>
            </a:r>
            <a:r>
              <a:rPr lang="en-US" sz="2400" i="1" dirty="0"/>
              <a:t>a</a:t>
            </a:r>
            <a:r>
              <a:rPr lang="en-US" sz="2400" dirty="0"/>
              <a:t> ~ 4    </a:t>
            </a:r>
            <a:r>
              <a:rPr lang="en-US" sz="2400" i="1" dirty="0"/>
              <a:t>n</a:t>
            </a:r>
            <a:r>
              <a:rPr lang="en-US" sz="2400" baseline="-25000" dirty="0"/>
              <a:t>e</a:t>
            </a:r>
            <a:r>
              <a:rPr lang="en-US" sz="2400" dirty="0"/>
              <a:t> ≤ 5×10</a:t>
            </a:r>
            <a:r>
              <a:rPr lang="en-US" sz="2400" baseline="30000" dirty="0"/>
              <a:t>19</a:t>
            </a:r>
            <a:r>
              <a:rPr lang="en-US" sz="2400" dirty="0"/>
              <a:t> m</a:t>
            </a:r>
            <a:r>
              <a:rPr lang="en-US" sz="2400" baseline="30000" dirty="0"/>
              <a:t>-3</a:t>
            </a:r>
            <a:r>
              <a:rPr lang="en-US" sz="2400" dirty="0"/>
              <a:t>    </a:t>
            </a:r>
            <a:r>
              <a:rPr lang="en-US" sz="2400" i="1" dirty="0" err="1"/>
              <a:t>T</a:t>
            </a:r>
            <a:r>
              <a:rPr lang="en-US" sz="2400" baseline="-25000" dirty="0" err="1"/>
              <a:t>e</a:t>
            </a:r>
            <a:r>
              <a:rPr lang="en-US" sz="2400" dirty="0"/>
              <a:t> ≤ 200 </a:t>
            </a:r>
            <a:r>
              <a:rPr lang="en-US" sz="2400" dirty="0" err="1"/>
              <a:t>eV</a:t>
            </a:r>
            <a:r>
              <a:rPr lang="en-US" sz="2400" dirty="0"/>
              <a:t>    |</a:t>
            </a:r>
            <a:r>
              <a:rPr lang="en-US" sz="2400" i="1" dirty="0"/>
              <a:t>B</a:t>
            </a:r>
            <a:r>
              <a:rPr lang="en-US" sz="2400" dirty="0"/>
              <a:t>| ≤ 0.7 T</a:t>
            </a:r>
            <a:endParaRPr lang="en-US" sz="2400" dirty="0">
              <a:solidFill>
                <a:srgbClr val="000000"/>
              </a:solidFill>
            </a:endParaRPr>
          </a:p>
        </p:txBody>
      </p:sp>
    </p:spTree>
    <p:extLst>
      <p:ext uri="{BB962C8B-B14F-4D97-AF65-F5344CB8AC3E}">
        <p14:creationId xmlns:p14="http://schemas.microsoft.com/office/powerpoint/2010/main" val="3221773341"/>
      </p:ext>
    </p:extLst>
  </p:cSld>
  <p:clrMapOvr>
    <a:masterClrMapping/>
  </p:clrMapOvr>
  <mc:AlternateContent xmlns:mc="http://schemas.openxmlformats.org/markup-compatibility/2006" xmlns:p14="http://schemas.microsoft.com/office/powerpoint/2010/main">
    <mc:Choice Requires="p14">
      <p:transition spd="slow" p14:dur="2000" advTm="22183"/>
    </mc:Choice>
    <mc:Fallback xmlns="">
      <p:transition xmlns:p14="http://schemas.microsoft.com/office/powerpoint/2010/main" spd="slow" advTm="22183"/>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solidFill>
                  <a:srgbClr val="B2C5DB"/>
                </a:solidFill>
              </a:rPr>
              <a:t>Compact Toroidal Hybrid</a:t>
            </a:r>
          </a:p>
          <a:p>
            <a:r>
              <a:rPr lang="en-US" dirty="0" smtClean="0"/>
              <a:t>3D equilibrium reconstruction</a:t>
            </a:r>
          </a:p>
          <a:p>
            <a:pPr>
              <a:buClrTx/>
            </a:pPr>
            <a:r>
              <a:rPr lang="en-US" dirty="0" smtClean="0">
                <a:solidFill>
                  <a:srgbClr val="B2C5DB"/>
                </a:solidFill>
              </a:rPr>
              <a:t>Disruption avoidance:</a:t>
            </a:r>
          </a:p>
          <a:p>
            <a:pPr marL="971550" lvl="1" indent="-514350">
              <a:buClrTx/>
              <a:buFont typeface="+mj-lt"/>
              <a:buAutoNum type="arabicPeriod"/>
            </a:pPr>
            <a:r>
              <a:rPr lang="en-US" dirty="0" smtClean="0">
                <a:solidFill>
                  <a:srgbClr val="B2C5DB"/>
                </a:solidFill>
              </a:rPr>
              <a:t>Density limit disruptions</a:t>
            </a:r>
          </a:p>
          <a:p>
            <a:pPr marL="971550" lvl="1" indent="-514350">
              <a:buClrTx/>
              <a:buFont typeface="+mj-lt"/>
              <a:buAutoNum type="arabicPeriod"/>
            </a:pPr>
            <a:r>
              <a:rPr lang="en-US" dirty="0" smtClean="0">
                <a:solidFill>
                  <a:srgbClr val="B2C5DB"/>
                </a:solidFill>
              </a:rPr>
              <a:t>Low-</a:t>
            </a:r>
            <a:r>
              <a:rPr lang="en-US" i="1" dirty="0" smtClean="0">
                <a:solidFill>
                  <a:srgbClr val="B2C5DB"/>
                </a:solidFill>
              </a:rPr>
              <a:t>q</a:t>
            </a:r>
            <a:r>
              <a:rPr lang="en-US" dirty="0" smtClean="0">
                <a:solidFill>
                  <a:srgbClr val="B2C5DB"/>
                </a:solidFill>
              </a:rPr>
              <a:t> disruptions</a:t>
            </a:r>
          </a:p>
          <a:p>
            <a:pPr marL="971550" lvl="1" indent="-514350">
              <a:buClrTx/>
              <a:buFont typeface="+mj-lt"/>
              <a:buAutoNum type="arabicPeriod"/>
            </a:pPr>
            <a:r>
              <a:rPr lang="en-US" dirty="0">
                <a:solidFill>
                  <a:srgbClr val="B2C5DB"/>
                </a:solidFill>
              </a:rPr>
              <a:t>Vertically unstable </a:t>
            </a:r>
            <a:r>
              <a:rPr lang="en-US" dirty="0" smtClean="0">
                <a:solidFill>
                  <a:srgbClr val="B2C5DB"/>
                </a:solidFill>
              </a:rPr>
              <a:t>plasmas</a:t>
            </a:r>
          </a:p>
          <a:p>
            <a:pPr>
              <a:buClrTx/>
            </a:pPr>
            <a:r>
              <a:rPr lang="en-US" dirty="0" smtClean="0">
                <a:solidFill>
                  <a:srgbClr val="B2C5DB"/>
                </a:solidFill>
              </a:rPr>
              <a:t>Summary and conclusions</a:t>
            </a:r>
            <a:endParaRPr lang="en-US" dirty="0">
              <a:solidFill>
                <a:srgbClr val="B2C5DB"/>
              </a:solidFill>
            </a:endParaRP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3103332681"/>
      </p:ext>
    </p:extLst>
  </p:cSld>
  <p:clrMapOvr>
    <a:masterClrMapping/>
  </p:clrMapOvr>
  <mc:AlternateContent xmlns:mc="http://schemas.openxmlformats.org/markup-compatibility/2006" xmlns:p14="http://schemas.microsoft.com/office/powerpoint/2010/main">
    <mc:Choice Requires="p14">
      <p:transition spd="slow" p14:dur="2000" advTm="7684"/>
    </mc:Choice>
    <mc:Fallback xmlns="">
      <p:transition xmlns:p14="http://schemas.microsoft.com/office/powerpoint/2010/main" spd="slow" advTm="7684"/>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3927213"/>
            <a:ext cx="8229600" cy="2930786"/>
          </a:xfrm>
        </p:spPr>
        <p:txBody>
          <a:bodyPr>
            <a:normAutofit fontScale="85000" lnSpcReduction="10000"/>
          </a:bodyPr>
          <a:lstStyle/>
          <a:p>
            <a:r>
              <a:rPr lang="en-US" dirty="0" smtClean="0"/>
              <a:t>Equilibrium strongly modified by plasma current</a:t>
            </a:r>
          </a:p>
          <a:p>
            <a:r>
              <a:rPr lang="en-US" dirty="0"/>
              <a:t>Find MHD equilibrium most consistent with data</a:t>
            </a:r>
            <a:endParaRPr lang="en-US" dirty="0" smtClean="0"/>
          </a:p>
          <a:p>
            <a:pPr lvl="1"/>
            <a:r>
              <a:rPr lang="en-US" dirty="0" smtClean="0"/>
              <a:t>Over </a:t>
            </a:r>
            <a:r>
              <a:rPr lang="en-US" dirty="0"/>
              <a:t>40 external magnetic diagnostics as input</a:t>
            </a:r>
          </a:p>
          <a:p>
            <a:pPr>
              <a:lnSpc>
                <a:spcPct val="120000"/>
              </a:lnSpc>
            </a:pPr>
            <a:r>
              <a:rPr lang="en-US" dirty="0" smtClean="0"/>
              <a:t>Reconstructions using only external magnetics provide accurate information on: plasma shape, enclosed </a:t>
            </a:r>
            <a:r>
              <a:rPr lang="en-US" dirty="0" err="1"/>
              <a:t>toroidal</a:t>
            </a:r>
            <a:r>
              <a:rPr lang="en-US" dirty="0"/>
              <a:t> </a:t>
            </a:r>
            <a:r>
              <a:rPr lang="en-US" dirty="0" smtClean="0"/>
              <a:t>flux, rotational </a:t>
            </a:r>
            <a:r>
              <a:rPr lang="en-US" dirty="0"/>
              <a:t>transform </a:t>
            </a:r>
            <a:r>
              <a:rPr lang="en-US" dirty="0" smtClean="0"/>
              <a:t>near the edge</a:t>
            </a:r>
          </a:p>
        </p:txBody>
      </p:sp>
      <p:sp>
        <p:nvSpPr>
          <p:cNvPr id="2" name="Title 1"/>
          <p:cNvSpPr>
            <a:spLocks noGrp="1"/>
          </p:cNvSpPr>
          <p:nvPr>
            <p:ph type="title"/>
          </p:nvPr>
        </p:nvSpPr>
        <p:spPr>
          <a:xfrm>
            <a:off x="228600" y="137319"/>
            <a:ext cx="8915400" cy="1143000"/>
          </a:xfrm>
        </p:spPr>
        <p:txBody>
          <a:bodyPr>
            <a:normAutofit fontScale="90000"/>
          </a:bodyPr>
          <a:lstStyle/>
          <a:p>
            <a:r>
              <a:rPr lang="en-US" dirty="0" smtClean="0"/>
              <a:t>Experimental 3D </a:t>
            </a:r>
            <a:r>
              <a:rPr lang="en-US" dirty="0" err="1" smtClean="0"/>
              <a:t>equilibria</a:t>
            </a:r>
            <a:r>
              <a:rPr lang="en-US" dirty="0" smtClean="0"/>
              <a:t> reconstructed with V3FIT code </a:t>
            </a:r>
            <a:r>
              <a:rPr lang="en-US" sz="2900" dirty="0" smtClean="0"/>
              <a:t>(</a:t>
            </a:r>
            <a:r>
              <a:rPr lang="en-US" sz="2900" dirty="0"/>
              <a:t>J.D. Hanson et al., </a:t>
            </a:r>
            <a:r>
              <a:rPr lang="en-US" sz="2900" dirty="0" err="1"/>
              <a:t>Nucl</a:t>
            </a:r>
            <a:r>
              <a:rPr lang="en-US" sz="2900" dirty="0"/>
              <a:t>. Fusion, 2009</a:t>
            </a:r>
            <a:r>
              <a:rPr lang="en-US" sz="2900" dirty="0" smtClean="0"/>
              <a:t>)</a:t>
            </a:r>
            <a:endParaRPr lang="en-US" sz="2900" dirty="0"/>
          </a:p>
        </p:txBody>
      </p:sp>
      <p:pic>
        <p:nvPicPr>
          <p:cNvPr id="3" name="Picture 2" descr="fs3D_nocurrent.png"/>
          <p:cNvPicPr>
            <a:picLocks noChangeAspect="1"/>
          </p:cNvPicPr>
          <p:nvPr/>
        </p:nvPicPr>
        <p:blipFill rotWithShape="1">
          <a:blip r:embed="rId3">
            <a:extLst>
              <a:ext uri="{28A0092B-C50C-407E-A947-70E740481C1C}">
                <a14:useLocalDpi xmlns:a14="http://schemas.microsoft.com/office/drawing/2010/main" val="0"/>
              </a:ext>
            </a:extLst>
          </a:blip>
          <a:srcRect l="5455" b="33721"/>
          <a:stretch/>
        </p:blipFill>
        <p:spPr>
          <a:xfrm>
            <a:off x="-182880" y="767278"/>
            <a:ext cx="4754880" cy="3333319"/>
          </a:xfrm>
          <a:prstGeom prst="rect">
            <a:avLst/>
          </a:prstGeom>
        </p:spPr>
      </p:pic>
      <p:pic>
        <p:nvPicPr>
          <p:cNvPr id="4" name="Picture 3" descr="fs3D_ 11050236_current.png"/>
          <p:cNvPicPr>
            <a:picLocks noChangeAspect="1"/>
          </p:cNvPicPr>
          <p:nvPr/>
        </p:nvPicPr>
        <p:blipFill rotWithShape="1">
          <a:blip r:embed="rId4">
            <a:extLst>
              <a:ext uri="{28A0092B-C50C-407E-A947-70E740481C1C}">
                <a14:useLocalDpi xmlns:a14="http://schemas.microsoft.com/office/drawing/2010/main" val="0"/>
              </a:ext>
            </a:extLst>
          </a:blip>
          <a:srcRect r="5455" b="33721"/>
          <a:stretch/>
        </p:blipFill>
        <p:spPr>
          <a:xfrm>
            <a:off x="4206240" y="767278"/>
            <a:ext cx="4754880" cy="3333319"/>
          </a:xfrm>
          <a:prstGeom prst="rect">
            <a:avLst/>
          </a:prstGeom>
        </p:spPr>
      </p:pic>
      <p:cxnSp>
        <p:nvCxnSpPr>
          <p:cNvPr id="5" name="Straight Arrow Connector 4"/>
          <p:cNvCxnSpPr/>
          <p:nvPr/>
        </p:nvCxnSpPr>
        <p:spPr>
          <a:xfrm>
            <a:off x="3905044" y="2323597"/>
            <a:ext cx="968152" cy="0"/>
          </a:xfrm>
          <a:prstGeom prst="straightConnector1">
            <a:avLst/>
          </a:prstGeom>
          <a:ln w="38100" cmpd="sng">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54478" y="1761099"/>
            <a:ext cx="1869285" cy="461665"/>
          </a:xfrm>
          <a:prstGeom prst="rect">
            <a:avLst/>
          </a:prstGeom>
          <a:noFill/>
        </p:spPr>
        <p:txBody>
          <a:bodyPr wrap="square" rtlCol="0">
            <a:spAutoFit/>
          </a:bodyPr>
          <a:lstStyle/>
          <a:p>
            <a:pPr algn="ctr"/>
            <a:r>
              <a:rPr lang="en-US" sz="2400" dirty="0" smtClean="0"/>
              <a:t>Addition of </a:t>
            </a:r>
            <a:r>
              <a:rPr lang="en-US" sz="2400" i="1" dirty="0" err="1" smtClean="0"/>
              <a:t>I</a:t>
            </a:r>
            <a:r>
              <a:rPr lang="en-US" sz="2400" baseline="-25000" dirty="0" err="1" smtClean="0"/>
              <a:t>p</a:t>
            </a:r>
            <a:endParaRPr lang="en-US" sz="2400" baseline="-25000" dirty="0"/>
          </a:p>
        </p:txBody>
      </p:sp>
      <p:sp>
        <p:nvSpPr>
          <p:cNvPr id="7" name="TextBox 6"/>
          <p:cNvSpPr txBox="1"/>
          <p:nvPr/>
        </p:nvSpPr>
        <p:spPr>
          <a:xfrm>
            <a:off x="1311423" y="3281446"/>
            <a:ext cx="1206129" cy="461665"/>
          </a:xfrm>
          <a:prstGeom prst="rect">
            <a:avLst/>
          </a:prstGeom>
          <a:noFill/>
        </p:spPr>
        <p:txBody>
          <a:bodyPr wrap="none" rtlCol="0">
            <a:spAutoFit/>
          </a:bodyPr>
          <a:lstStyle/>
          <a:p>
            <a:pPr algn="ctr"/>
            <a:r>
              <a:rPr lang="en-US" sz="2400" dirty="0" smtClean="0"/>
              <a:t>Vacuum</a:t>
            </a:r>
            <a:endParaRPr lang="en-US" sz="2400" dirty="0"/>
          </a:p>
        </p:txBody>
      </p:sp>
      <p:sp>
        <p:nvSpPr>
          <p:cNvPr id="8" name="TextBox 7"/>
          <p:cNvSpPr txBox="1"/>
          <p:nvPr/>
        </p:nvSpPr>
        <p:spPr>
          <a:xfrm>
            <a:off x="6189300" y="3281446"/>
            <a:ext cx="1017075" cy="461665"/>
          </a:xfrm>
          <a:prstGeom prst="rect">
            <a:avLst/>
          </a:prstGeom>
          <a:noFill/>
        </p:spPr>
        <p:txBody>
          <a:bodyPr wrap="none" rtlCol="0">
            <a:spAutoFit/>
          </a:bodyPr>
          <a:lstStyle/>
          <a:p>
            <a:pPr algn="ctr"/>
            <a:r>
              <a:rPr lang="en-US" sz="2400" dirty="0" smtClean="0"/>
              <a:t>Hybrid</a:t>
            </a:r>
            <a:endParaRPr lang="en-US" sz="2400" dirty="0"/>
          </a:p>
        </p:txBody>
      </p:sp>
    </p:spTree>
    <p:extLst>
      <p:ext uri="{BB962C8B-B14F-4D97-AF65-F5344CB8AC3E}">
        <p14:creationId xmlns:p14="http://schemas.microsoft.com/office/powerpoint/2010/main" val="4346474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solidFill>
                  <a:srgbClr val="B2C5DB"/>
                </a:solidFill>
              </a:rPr>
              <a:t>Compact Toroidal Hybrid</a:t>
            </a:r>
          </a:p>
          <a:p>
            <a:pPr>
              <a:buClrTx/>
            </a:pPr>
            <a:r>
              <a:rPr lang="en-US" dirty="0" smtClean="0">
                <a:solidFill>
                  <a:srgbClr val="B2C5DB"/>
                </a:solidFill>
              </a:rPr>
              <a:t>3D equilibrium reconstruction</a:t>
            </a:r>
          </a:p>
          <a:p>
            <a:r>
              <a:rPr lang="en-US" dirty="0" smtClean="0"/>
              <a:t>Disruption avoidance and mitigation:</a:t>
            </a:r>
          </a:p>
          <a:p>
            <a:pPr marL="971550" lvl="1" indent="-514350">
              <a:buFont typeface="+mj-lt"/>
              <a:buAutoNum type="arabicPeriod"/>
            </a:pPr>
            <a:r>
              <a:rPr lang="en-US" dirty="0" smtClean="0"/>
              <a:t>Density limit disruptions</a:t>
            </a:r>
          </a:p>
          <a:p>
            <a:pPr marL="971550" lvl="1" indent="-514350">
              <a:buClrTx/>
              <a:buFont typeface="+mj-lt"/>
              <a:buAutoNum type="arabicPeriod"/>
            </a:pPr>
            <a:r>
              <a:rPr lang="en-US" dirty="0" smtClean="0">
                <a:solidFill>
                  <a:srgbClr val="B2C5DB"/>
                </a:solidFill>
              </a:rPr>
              <a:t>Low </a:t>
            </a:r>
            <a:r>
              <a:rPr lang="en-US" i="1" dirty="0">
                <a:solidFill>
                  <a:srgbClr val="B2C5DB"/>
                </a:solidFill>
              </a:rPr>
              <a:t>q</a:t>
            </a:r>
            <a:r>
              <a:rPr lang="en-US" dirty="0">
                <a:solidFill>
                  <a:srgbClr val="B2C5DB"/>
                </a:solidFill>
              </a:rPr>
              <a:t>(</a:t>
            </a:r>
            <a:r>
              <a:rPr lang="en-US" i="1" dirty="0">
                <a:solidFill>
                  <a:srgbClr val="B2C5DB"/>
                </a:solidFill>
              </a:rPr>
              <a:t>a</a:t>
            </a:r>
            <a:r>
              <a:rPr lang="en-US" dirty="0">
                <a:solidFill>
                  <a:srgbClr val="B2C5DB"/>
                </a:solidFill>
              </a:rPr>
              <a:t>) </a:t>
            </a:r>
            <a:r>
              <a:rPr lang="en-US" dirty="0" smtClean="0">
                <a:solidFill>
                  <a:srgbClr val="B2C5DB"/>
                </a:solidFill>
              </a:rPr>
              <a:t>disruptions</a:t>
            </a:r>
          </a:p>
          <a:p>
            <a:pPr marL="971550" lvl="1" indent="-514350">
              <a:buClrTx/>
              <a:buFont typeface="+mj-lt"/>
              <a:buAutoNum type="arabicPeriod"/>
            </a:pPr>
            <a:r>
              <a:rPr lang="en-US" dirty="0">
                <a:solidFill>
                  <a:srgbClr val="B2C5DB"/>
                </a:solidFill>
              </a:rPr>
              <a:t>Vertically unstable </a:t>
            </a:r>
            <a:r>
              <a:rPr lang="en-US" dirty="0" smtClean="0">
                <a:solidFill>
                  <a:srgbClr val="B2C5DB"/>
                </a:solidFill>
              </a:rPr>
              <a:t>plasmas</a:t>
            </a:r>
            <a:endParaRPr lang="en-US" dirty="0" smtClean="0"/>
          </a:p>
          <a:p>
            <a:pPr>
              <a:buClrTx/>
            </a:pPr>
            <a:r>
              <a:rPr lang="en-US" dirty="0" smtClean="0">
                <a:solidFill>
                  <a:srgbClr val="B2C5DB"/>
                </a:solidFill>
              </a:rPr>
              <a:t>Summary and conclusions</a:t>
            </a:r>
            <a:endParaRPr lang="en-US" dirty="0">
              <a:solidFill>
                <a:srgbClr val="B2C5DB"/>
              </a:solidFill>
            </a:endParaRP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4101422544"/>
      </p:ext>
    </p:extLst>
  </p:cSld>
  <p:clrMapOvr>
    <a:masterClrMapping/>
  </p:clrMapOvr>
  <mc:AlternateContent xmlns:mc="http://schemas.openxmlformats.org/markup-compatibility/2006" xmlns:p14="http://schemas.microsoft.com/office/powerpoint/2010/main">
    <mc:Choice Requires="p14">
      <p:transition spd="slow" p14:dur="2000" advTm="3746"/>
    </mc:Choice>
    <mc:Fallback xmlns="">
      <p:transition xmlns:p14="http://schemas.microsoft.com/office/powerpoint/2010/main" spd="slow" advTm="3746"/>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0"/>
            <a:ext cx="4038600" cy="4881263"/>
          </a:xfrm>
        </p:spPr>
        <p:txBody>
          <a:bodyPr>
            <a:normAutofit lnSpcReduction="10000"/>
          </a:bodyPr>
          <a:lstStyle/>
          <a:p>
            <a:r>
              <a:rPr lang="en-US" dirty="0" smtClean="0"/>
              <a:t>Discharges with similar low transform </a:t>
            </a:r>
            <a:r>
              <a:rPr lang="en-US" i="1" strike="sngStrike" dirty="0" err="1" smtClean="0"/>
              <a:t>ι</a:t>
            </a:r>
            <a:r>
              <a:rPr lang="en-US" baseline="-25000" dirty="0" err="1" smtClean="0"/>
              <a:t>vac</a:t>
            </a:r>
            <a:r>
              <a:rPr lang="en-US" dirty="0" smtClean="0"/>
              <a:t> = 0.05</a:t>
            </a:r>
          </a:p>
          <a:p>
            <a:r>
              <a:rPr lang="en-US" dirty="0" smtClean="0"/>
              <a:t>Phenomenology of hybrid discharge terminations similar to </a:t>
            </a:r>
            <a:r>
              <a:rPr lang="en-US" dirty="0" err="1" smtClean="0"/>
              <a:t>tokamak</a:t>
            </a:r>
            <a:r>
              <a:rPr lang="en-US" dirty="0" smtClean="0"/>
              <a:t> disruptions</a:t>
            </a:r>
          </a:p>
          <a:p>
            <a:pPr lvl="1"/>
            <a:r>
              <a:rPr lang="en-US" dirty="0" smtClean="0"/>
              <a:t>Negative loop voltage spike</a:t>
            </a:r>
          </a:p>
          <a:p>
            <a:pPr lvl="1"/>
            <a:r>
              <a:rPr lang="en-US" dirty="0" smtClean="0"/>
              <a:t>Current spike followed by rapid decay</a:t>
            </a:r>
          </a:p>
          <a:p>
            <a:pPr lvl="1"/>
            <a:r>
              <a:rPr lang="en-US" dirty="0" smtClean="0"/>
              <a:t>Strong coherent MHD precursor</a:t>
            </a:r>
            <a:endParaRPr lang="en-US" dirty="0"/>
          </a:p>
        </p:txBody>
      </p:sp>
      <p:sp>
        <p:nvSpPr>
          <p:cNvPr id="3" name="Title 2"/>
          <p:cNvSpPr>
            <a:spLocks noGrp="1"/>
          </p:cNvSpPr>
          <p:nvPr>
            <p:ph type="title"/>
          </p:nvPr>
        </p:nvSpPr>
        <p:spPr/>
        <p:txBody>
          <a:bodyPr>
            <a:normAutofit fontScale="90000"/>
          </a:bodyPr>
          <a:lstStyle/>
          <a:p>
            <a:r>
              <a:rPr lang="en-US" dirty="0" smtClean="0"/>
              <a:t>Density limit disruptions triggered by ramping density with edge fueling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0" y="1657980"/>
            <a:ext cx="4480559" cy="5120639"/>
          </a:xfrm>
          <a:prstGeom prst="rect">
            <a:avLst/>
          </a:prstGeom>
        </p:spPr>
      </p:pic>
    </p:spTree>
    <p:extLst>
      <p:ext uri="{BB962C8B-B14F-4D97-AF65-F5344CB8AC3E}">
        <p14:creationId xmlns:p14="http://schemas.microsoft.com/office/powerpoint/2010/main" val="1107672596"/>
      </p:ext>
    </p:extLst>
  </p:cSld>
  <p:clrMapOvr>
    <a:masterClrMapping/>
  </p:clrMapOvr>
  <mc:AlternateContent xmlns:mc="http://schemas.openxmlformats.org/markup-compatibility/2006" xmlns:p14="http://schemas.microsoft.com/office/powerpoint/2010/main">
    <mc:Choice Requires="p14">
      <p:transition spd="slow" p14:dur="2000" advTm="39836"/>
    </mc:Choice>
    <mc:Fallback xmlns="">
      <p:transition xmlns:p14="http://schemas.microsoft.com/office/powerpoint/2010/main" spd="slow" advTm="39836"/>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Disruption precursor fluctuations similar to those seen in tokamaks</a:t>
            </a:r>
            <a:endParaRPr lang="en-US" dirty="0"/>
          </a:p>
        </p:txBody>
      </p:sp>
      <p:pic>
        <p:nvPicPr>
          <p:cNvPr id="2" name="Picture 1" descr="precursor_ipvlbdot_120921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103120"/>
            <a:ext cx="4160520" cy="4754880"/>
          </a:xfrm>
          <a:prstGeom prst="rect">
            <a:avLst/>
          </a:prstGeom>
        </p:spPr>
      </p:pic>
    </p:spTree>
    <p:extLst>
      <p:ext uri="{BB962C8B-B14F-4D97-AF65-F5344CB8AC3E}">
        <p14:creationId xmlns:p14="http://schemas.microsoft.com/office/powerpoint/2010/main" val="1211020287"/>
      </p:ext>
    </p:extLst>
  </p:cSld>
  <p:clrMapOvr>
    <a:masterClrMapping/>
  </p:clrMapOvr>
  <mc:AlternateContent xmlns:mc="http://schemas.openxmlformats.org/markup-compatibility/2006" xmlns:p14="http://schemas.microsoft.com/office/powerpoint/2010/main">
    <mc:Choice Requires="p14">
      <p:transition spd="slow" p14:dur="2000" advTm="28190"/>
    </mc:Choice>
    <mc:Fallback xmlns="">
      <p:transition xmlns:p14="http://schemas.microsoft.com/office/powerpoint/2010/main" spd="slow" advTm="28190"/>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Disruption precursor fluctuations indicate internal tearing mode</a:t>
            </a:r>
            <a:endParaRPr lang="en-US" dirty="0"/>
          </a:p>
        </p:txBody>
      </p:sp>
      <p:grpSp>
        <p:nvGrpSpPr>
          <p:cNvPr id="5" name="Group 4"/>
          <p:cNvGrpSpPr/>
          <p:nvPr/>
        </p:nvGrpSpPr>
        <p:grpSpPr>
          <a:xfrm>
            <a:off x="411480" y="2103120"/>
            <a:ext cx="8321040" cy="4754880"/>
            <a:chOff x="1251003" y="2249652"/>
            <a:chExt cx="8321040" cy="4754880"/>
          </a:xfrm>
        </p:grpSpPr>
        <p:pic>
          <p:nvPicPr>
            <p:cNvPr id="2" name="Picture 1" descr="precursor_ipvlbdot_120921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003" y="2249652"/>
              <a:ext cx="4160520" cy="4754880"/>
            </a:xfrm>
            <a:prstGeom prst="rect">
              <a:avLst/>
            </a:prstGeom>
          </p:spPr>
        </p:pic>
        <p:pic>
          <p:nvPicPr>
            <p:cNvPr id="6" name="Picture 5" descr="precursor_nesxrha_120921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1523" y="2249652"/>
              <a:ext cx="4160520" cy="4754880"/>
            </a:xfrm>
            <a:prstGeom prst="rect">
              <a:avLst/>
            </a:prstGeom>
          </p:spPr>
        </p:pic>
      </p:grpSp>
      <p:sp>
        <p:nvSpPr>
          <p:cNvPr id="3" name="Content Placeholder 2"/>
          <p:cNvSpPr>
            <a:spLocks noGrp="1"/>
          </p:cNvSpPr>
          <p:nvPr>
            <p:ph idx="1"/>
          </p:nvPr>
        </p:nvSpPr>
        <p:spPr/>
        <p:txBody>
          <a:bodyPr>
            <a:normAutofit/>
          </a:bodyPr>
          <a:lstStyle/>
          <a:p>
            <a:r>
              <a:rPr lang="en-US" sz="2800" dirty="0" smtClean="0"/>
              <a:t>MHD modulates density and SXR emission</a:t>
            </a:r>
            <a:endParaRPr lang="en-US" sz="2800" dirty="0"/>
          </a:p>
        </p:txBody>
      </p:sp>
    </p:spTree>
    <p:extLst>
      <p:ext uri="{BB962C8B-B14F-4D97-AF65-F5344CB8AC3E}">
        <p14:creationId xmlns:p14="http://schemas.microsoft.com/office/powerpoint/2010/main" val="1192719744"/>
      </p:ext>
    </p:extLst>
  </p:cSld>
  <p:clrMapOvr>
    <a:masterClrMapping/>
  </p:clrMapOvr>
  <mc:AlternateContent xmlns:mc="http://schemas.openxmlformats.org/markup-compatibility/2006" xmlns:p14="http://schemas.microsoft.com/office/powerpoint/2010/main">
    <mc:Choice Requires="p14">
      <p:transition spd="slow" p14:dur="2000" advTm="25724"/>
    </mc:Choice>
    <mc:Fallback xmlns="">
      <p:transition xmlns:p14="http://schemas.microsoft.com/office/powerpoint/2010/main" spd="slow" advTm="25724"/>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5257800"/>
          </a:xfrm>
        </p:spPr>
        <p:txBody>
          <a:bodyPr>
            <a:normAutofit/>
          </a:bodyPr>
          <a:lstStyle/>
          <a:p>
            <a:pPr>
              <a:spcBef>
                <a:spcPts val="1320"/>
              </a:spcBef>
            </a:pPr>
            <a:r>
              <a:rPr lang="en-US" dirty="0" smtClean="0"/>
              <a:t>Complicated coil configurations that are difficult to design, need to be precisely built, and are expensive as a result</a:t>
            </a:r>
          </a:p>
          <a:p>
            <a:pPr>
              <a:spcBef>
                <a:spcPts val="1320"/>
              </a:spcBef>
            </a:pPr>
            <a:r>
              <a:rPr lang="en-US" dirty="0" smtClean="0"/>
              <a:t>Achieving good particle confinement is more difficult than in </a:t>
            </a:r>
            <a:r>
              <a:rPr lang="en-US" dirty="0" err="1" smtClean="0"/>
              <a:t>tokamaks</a:t>
            </a:r>
            <a:endParaRPr lang="en-US" dirty="0" smtClean="0"/>
          </a:p>
          <a:p>
            <a:pPr>
              <a:spcBef>
                <a:spcPts val="1320"/>
              </a:spcBef>
            </a:pPr>
            <a:r>
              <a:rPr lang="en-US" dirty="0" err="1" smtClean="0"/>
              <a:t>Divertor</a:t>
            </a:r>
            <a:r>
              <a:rPr lang="en-US" dirty="0" smtClean="0"/>
              <a:t> and heat load geometry is more complicated than in </a:t>
            </a:r>
            <a:r>
              <a:rPr lang="en-US" dirty="0" err="1" smtClean="0"/>
              <a:t>tokamaks</a:t>
            </a:r>
            <a:endParaRPr lang="en-US" dirty="0" smtClean="0"/>
          </a:p>
          <a:p>
            <a:pPr marL="0" indent="0">
              <a:spcBef>
                <a:spcPts val="1320"/>
              </a:spcBef>
              <a:buNone/>
            </a:pPr>
            <a:endParaRPr lang="en-US" dirty="0" smtClean="0"/>
          </a:p>
          <a:p>
            <a:pPr>
              <a:spcBef>
                <a:spcPts val="1320"/>
              </a:spcBef>
            </a:pPr>
            <a:endParaRPr lang="en-US" dirty="0"/>
          </a:p>
        </p:txBody>
      </p:sp>
      <p:sp>
        <p:nvSpPr>
          <p:cNvPr id="3" name="Title 2"/>
          <p:cNvSpPr>
            <a:spLocks noGrp="1"/>
          </p:cNvSpPr>
          <p:nvPr>
            <p:ph type="title"/>
          </p:nvPr>
        </p:nvSpPr>
        <p:spPr/>
        <p:txBody>
          <a:bodyPr>
            <a:noAutofit/>
          </a:bodyPr>
          <a:lstStyle/>
          <a:p>
            <a:r>
              <a:rPr lang="en-US" sz="3600" dirty="0" smtClean="0"/>
              <a:t>Some </a:t>
            </a:r>
            <a:r>
              <a:rPr lang="en-US" sz="3600" dirty="0" err="1" smtClean="0"/>
              <a:t>Stellarator</a:t>
            </a:r>
            <a:r>
              <a:rPr lang="en-US" sz="3600" dirty="0" smtClean="0"/>
              <a:t> </a:t>
            </a:r>
            <a:r>
              <a:rPr lang="en-US" sz="3600" dirty="0" smtClean="0"/>
              <a:t>disadvantages...</a:t>
            </a:r>
            <a:endParaRPr lang="en-US" sz="3600" dirty="0"/>
          </a:p>
        </p:txBody>
      </p:sp>
    </p:spTree>
    <p:extLst>
      <p:ext uri="{BB962C8B-B14F-4D97-AF65-F5344CB8AC3E}">
        <p14:creationId xmlns:p14="http://schemas.microsoft.com/office/powerpoint/2010/main" val="216096189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Disruption preceded by rotating </a:t>
            </a:r>
            <a:br>
              <a:rPr lang="en-US" dirty="0" smtClean="0"/>
            </a:br>
            <a:r>
              <a:rPr lang="en-US" i="1" dirty="0" smtClean="0"/>
              <a:t>m</a:t>
            </a:r>
            <a:r>
              <a:rPr lang="en-US" dirty="0" smtClean="0"/>
              <a:t>/</a:t>
            </a:r>
            <a:r>
              <a:rPr lang="en-US" i="1" dirty="0" smtClean="0"/>
              <a:t>n </a:t>
            </a:r>
            <a:r>
              <a:rPr lang="en-US" dirty="0" smtClean="0"/>
              <a:t>= 2/1 tearing mode that locks</a:t>
            </a:r>
            <a:endParaRPr lang="en-US" dirty="0"/>
          </a:p>
        </p:txBody>
      </p:sp>
      <p:pic>
        <p:nvPicPr>
          <p:cNvPr id="13" name="Picture 12" descr="contour_modes_120921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2241100"/>
            <a:ext cx="7315200" cy="3657600"/>
          </a:xfrm>
          <a:prstGeom prst="rect">
            <a:avLst/>
          </a:prstGeom>
        </p:spPr>
      </p:pic>
      <p:sp>
        <p:nvSpPr>
          <p:cNvPr id="11" name="TextBox 10"/>
          <p:cNvSpPr txBox="1"/>
          <p:nvPr/>
        </p:nvSpPr>
        <p:spPr>
          <a:xfrm>
            <a:off x="368300" y="3176971"/>
            <a:ext cx="891966" cy="461665"/>
          </a:xfrm>
          <a:prstGeom prst="rect">
            <a:avLst/>
          </a:prstGeom>
          <a:noFill/>
        </p:spPr>
        <p:txBody>
          <a:bodyPr wrap="none" rtlCol="0">
            <a:spAutoFit/>
          </a:bodyPr>
          <a:lstStyle/>
          <a:p>
            <a:r>
              <a:rPr lang="en-US" sz="2400" i="1" dirty="0" smtClean="0"/>
              <a:t>m</a:t>
            </a:r>
            <a:r>
              <a:rPr lang="en-US" sz="2400" dirty="0" smtClean="0"/>
              <a:t> = 2</a:t>
            </a:r>
            <a:endParaRPr lang="en-US" sz="2400" dirty="0"/>
          </a:p>
        </p:txBody>
      </p:sp>
      <p:sp>
        <p:nvSpPr>
          <p:cNvPr id="12" name="TextBox 11"/>
          <p:cNvSpPr txBox="1"/>
          <p:nvPr/>
        </p:nvSpPr>
        <p:spPr>
          <a:xfrm>
            <a:off x="368300" y="4684264"/>
            <a:ext cx="806756" cy="461665"/>
          </a:xfrm>
          <a:prstGeom prst="rect">
            <a:avLst/>
          </a:prstGeom>
          <a:noFill/>
        </p:spPr>
        <p:txBody>
          <a:bodyPr wrap="none" rtlCol="0">
            <a:spAutoFit/>
          </a:bodyPr>
          <a:lstStyle/>
          <a:p>
            <a:r>
              <a:rPr lang="en-US" sz="2400" i="1" dirty="0"/>
              <a:t>n</a:t>
            </a:r>
            <a:r>
              <a:rPr lang="en-US" sz="2400" dirty="0" smtClean="0"/>
              <a:t> = 1</a:t>
            </a:r>
            <a:endParaRPr lang="en-US" sz="2400" dirty="0"/>
          </a:p>
        </p:txBody>
      </p:sp>
      <p:sp>
        <p:nvSpPr>
          <p:cNvPr id="10" name="TextBox 9"/>
          <p:cNvSpPr txBox="1"/>
          <p:nvPr/>
        </p:nvSpPr>
        <p:spPr>
          <a:xfrm>
            <a:off x="4490891" y="1896747"/>
            <a:ext cx="2136247" cy="523220"/>
          </a:xfrm>
          <a:prstGeom prst="rect">
            <a:avLst/>
          </a:prstGeom>
          <a:noFill/>
        </p:spPr>
        <p:txBody>
          <a:bodyPr wrap="none" rtlCol="0">
            <a:spAutoFit/>
          </a:bodyPr>
          <a:lstStyle/>
          <a:p>
            <a:pPr algn="ctr"/>
            <a:r>
              <a:rPr lang="en-US" sz="2800" dirty="0" smtClean="0">
                <a:solidFill>
                  <a:schemeClr val="accent4"/>
                </a:solidFill>
              </a:rPr>
              <a:t>mode locking</a:t>
            </a:r>
            <a:endParaRPr lang="en-US" sz="2800" dirty="0">
              <a:solidFill>
                <a:schemeClr val="accent4"/>
              </a:solidFill>
            </a:endParaRPr>
          </a:p>
        </p:txBody>
      </p:sp>
      <p:sp>
        <p:nvSpPr>
          <p:cNvPr id="5" name="TextBox 4"/>
          <p:cNvSpPr txBox="1"/>
          <p:nvPr/>
        </p:nvSpPr>
        <p:spPr>
          <a:xfrm>
            <a:off x="408079" y="1682646"/>
            <a:ext cx="2198038" cy="954107"/>
          </a:xfrm>
          <a:prstGeom prst="rect">
            <a:avLst/>
          </a:prstGeom>
          <a:noFill/>
        </p:spPr>
        <p:txBody>
          <a:bodyPr wrap="none" rtlCol="0">
            <a:spAutoFit/>
          </a:bodyPr>
          <a:lstStyle/>
          <a:p>
            <a:pPr algn="ctr"/>
            <a:r>
              <a:rPr lang="en-US" sz="2800" dirty="0" err="1">
                <a:solidFill>
                  <a:schemeClr val="tx2"/>
                </a:solidFill>
              </a:rPr>
              <a:t>p</a:t>
            </a:r>
            <a:r>
              <a:rPr lang="en-US" sz="2800" dirty="0" err="1" smtClean="0">
                <a:solidFill>
                  <a:schemeClr val="tx2"/>
                </a:solidFill>
              </a:rPr>
              <a:t>oloidal</a:t>
            </a:r>
            <a:r>
              <a:rPr lang="en-US" sz="2800" dirty="0" smtClean="0">
                <a:solidFill>
                  <a:schemeClr val="tx2"/>
                </a:solidFill>
              </a:rPr>
              <a:t> array</a:t>
            </a:r>
            <a:br>
              <a:rPr lang="en-US" sz="2800" dirty="0" smtClean="0">
                <a:solidFill>
                  <a:schemeClr val="tx2"/>
                </a:solidFill>
              </a:rPr>
            </a:br>
            <a:r>
              <a:rPr lang="en-US" sz="2800" dirty="0" smtClean="0">
                <a:solidFill>
                  <a:schemeClr val="tx2"/>
                </a:solidFill>
              </a:rPr>
              <a:t>of </a:t>
            </a:r>
            <a:r>
              <a:rPr lang="en-US" sz="2800" i="1" dirty="0" err="1" smtClean="0">
                <a:solidFill>
                  <a:schemeClr val="tx2"/>
                </a:solidFill>
              </a:rPr>
              <a:t>B</a:t>
            </a:r>
            <a:r>
              <a:rPr lang="en-US" sz="2800" baseline="-25000" dirty="0" err="1" smtClean="0">
                <a:solidFill>
                  <a:schemeClr val="tx2"/>
                </a:solidFill>
              </a:rPr>
              <a:t>θ</a:t>
            </a:r>
            <a:r>
              <a:rPr lang="en-US" sz="2800" dirty="0" smtClean="0">
                <a:solidFill>
                  <a:schemeClr val="tx2"/>
                </a:solidFill>
              </a:rPr>
              <a:t> probes</a:t>
            </a:r>
          </a:p>
        </p:txBody>
      </p:sp>
      <p:sp>
        <p:nvSpPr>
          <p:cNvPr id="14" name="TextBox 13"/>
          <p:cNvSpPr txBox="1"/>
          <p:nvPr/>
        </p:nvSpPr>
        <p:spPr>
          <a:xfrm>
            <a:off x="352824" y="5813235"/>
            <a:ext cx="2172390" cy="882293"/>
          </a:xfrm>
          <a:prstGeom prst="rect">
            <a:avLst/>
          </a:prstGeom>
          <a:noFill/>
        </p:spPr>
        <p:txBody>
          <a:bodyPr wrap="none" rtlCol="0">
            <a:spAutoFit/>
          </a:bodyPr>
          <a:lstStyle/>
          <a:p>
            <a:pPr algn="ctr"/>
            <a:r>
              <a:rPr lang="en-US" sz="2800" dirty="0" err="1">
                <a:solidFill>
                  <a:schemeClr val="tx2"/>
                </a:solidFill>
              </a:rPr>
              <a:t>t</a:t>
            </a:r>
            <a:r>
              <a:rPr lang="en-US" sz="2800" dirty="0" err="1" smtClean="0">
                <a:solidFill>
                  <a:schemeClr val="tx2"/>
                </a:solidFill>
              </a:rPr>
              <a:t>oroidal</a:t>
            </a:r>
            <a:r>
              <a:rPr lang="en-US" sz="2800" dirty="0" smtClean="0">
                <a:solidFill>
                  <a:schemeClr val="tx2"/>
                </a:solidFill>
              </a:rPr>
              <a:t> array</a:t>
            </a:r>
          </a:p>
          <a:p>
            <a:pPr algn="ctr">
              <a:lnSpc>
                <a:spcPct val="80000"/>
              </a:lnSpc>
            </a:pPr>
            <a:r>
              <a:rPr lang="en-US" sz="2800" dirty="0" smtClean="0">
                <a:solidFill>
                  <a:schemeClr val="tx2"/>
                </a:solidFill>
              </a:rPr>
              <a:t>of </a:t>
            </a:r>
            <a:r>
              <a:rPr lang="en-US" sz="2800" i="1" dirty="0" err="1" smtClean="0">
                <a:solidFill>
                  <a:schemeClr val="tx2"/>
                </a:solidFill>
              </a:rPr>
              <a:t>B</a:t>
            </a:r>
            <a:r>
              <a:rPr lang="en-US" sz="2800" baseline="-25000" dirty="0" err="1" smtClean="0">
                <a:solidFill>
                  <a:schemeClr val="tx2"/>
                </a:solidFill>
              </a:rPr>
              <a:t>θ</a:t>
            </a:r>
            <a:r>
              <a:rPr lang="en-US" sz="2800" dirty="0" smtClean="0">
                <a:solidFill>
                  <a:schemeClr val="tx2"/>
                </a:solidFill>
              </a:rPr>
              <a:t> probes</a:t>
            </a:r>
            <a:endParaRPr lang="en-US" sz="2800" dirty="0">
              <a:solidFill>
                <a:schemeClr val="tx2"/>
              </a:solidFill>
            </a:endParaRPr>
          </a:p>
        </p:txBody>
      </p:sp>
      <p:cxnSp>
        <p:nvCxnSpPr>
          <p:cNvPr id="7" name="Straight Arrow Connector 6"/>
          <p:cNvCxnSpPr>
            <a:cxnSpLocks noChangeAspect="1"/>
          </p:cNvCxnSpPr>
          <p:nvPr/>
        </p:nvCxnSpPr>
        <p:spPr>
          <a:xfrm>
            <a:off x="2524710" y="2165257"/>
            <a:ext cx="548640" cy="540870"/>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cxnSpLocks noChangeAspect="1"/>
          </p:cNvCxnSpPr>
          <p:nvPr/>
        </p:nvCxnSpPr>
        <p:spPr>
          <a:xfrm flipV="1">
            <a:off x="2524710" y="5583715"/>
            <a:ext cx="530349" cy="530349"/>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2"/>
          </p:cNvCxnSpPr>
          <p:nvPr/>
        </p:nvCxnSpPr>
        <p:spPr>
          <a:xfrm>
            <a:off x="5559015" y="2419967"/>
            <a:ext cx="330501" cy="2170632"/>
          </a:xfrm>
          <a:prstGeom prst="straightConnector1">
            <a:avLst/>
          </a:prstGeom>
          <a:ln w="38100" cmpd="sng">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0" idx="2"/>
          </p:cNvCxnSpPr>
          <p:nvPr/>
        </p:nvCxnSpPr>
        <p:spPr>
          <a:xfrm>
            <a:off x="5559015" y="2419967"/>
            <a:ext cx="330502" cy="848032"/>
          </a:xfrm>
          <a:prstGeom prst="straightConnector1">
            <a:avLst/>
          </a:prstGeom>
          <a:ln w="38100" cmpd="sng">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732586" y="6152743"/>
            <a:ext cx="1676711" cy="451406"/>
          </a:xfrm>
          <a:prstGeom prst="rect">
            <a:avLst/>
          </a:prstGeom>
          <a:noFill/>
        </p:spPr>
        <p:txBody>
          <a:bodyPr wrap="none" rtlCol="0">
            <a:spAutoFit/>
          </a:bodyPr>
          <a:lstStyle/>
          <a:p>
            <a:pPr algn="ctr">
              <a:lnSpc>
                <a:spcPct val="80000"/>
              </a:lnSpc>
            </a:pPr>
            <a:r>
              <a:rPr lang="en-US" sz="2800" dirty="0" smtClean="0">
                <a:solidFill>
                  <a:schemeClr val="tx2"/>
                </a:solidFill>
              </a:rPr>
              <a:t>disruption</a:t>
            </a:r>
          </a:p>
        </p:txBody>
      </p:sp>
      <p:cxnSp>
        <p:nvCxnSpPr>
          <p:cNvPr id="16" name="Straight Arrow Connector 15"/>
          <p:cNvCxnSpPr/>
          <p:nvPr/>
        </p:nvCxnSpPr>
        <p:spPr>
          <a:xfrm flipV="1">
            <a:off x="6570942" y="5583715"/>
            <a:ext cx="0" cy="530349"/>
          </a:xfrm>
          <a:prstGeom prst="straightConnector1">
            <a:avLst/>
          </a:prstGeom>
          <a:ln w="38100" cmpd="sng">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2028870"/>
      </p:ext>
    </p:extLst>
  </p:cSld>
  <p:clrMapOvr>
    <a:masterClrMapping/>
  </p:clrMapOvr>
  <mc:AlternateContent xmlns:mc="http://schemas.openxmlformats.org/markup-compatibility/2006" xmlns:p14="http://schemas.microsoft.com/office/powerpoint/2010/main">
    <mc:Choice Requires="p14">
      <p:transition spd="slow" p14:dur="2000" advTm="40069"/>
    </mc:Choice>
    <mc:Fallback xmlns="">
      <p:transition xmlns:p14="http://schemas.microsoft.com/office/powerpoint/2010/main" spd="slow" advTm="40069"/>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D</a:t>
            </a:r>
            <a:r>
              <a:rPr lang="en-US" dirty="0" smtClean="0"/>
              <a:t>ensity at disruption scales with the plasma current and vacuum transform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3807"/>
            <a:ext cx="5943600" cy="3302000"/>
          </a:xfrm>
          <a:prstGeom prst="rect">
            <a:avLst/>
          </a:prstGeom>
        </p:spPr>
      </p:pic>
      <p:sp>
        <p:nvSpPr>
          <p:cNvPr id="6" name="Content Placeholder 5"/>
          <p:cNvSpPr>
            <a:spLocks noGrp="1"/>
          </p:cNvSpPr>
          <p:nvPr>
            <p:ph idx="1"/>
          </p:nvPr>
        </p:nvSpPr>
        <p:spPr>
          <a:xfrm>
            <a:off x="5353380" y="1956459"/>
            <a:ext cx="3562020" cy="4525963"/>
          </a:xfrm>
        </p:spPr>
        <p:txBody>
          <a:bodyPr>
            <a:normAutofit/>
          </a:bodyPr>
          <a:lstStyle/>
          <a:p>
            <a:r>
              <a:rPr lang="en-US" sz="2800" dirty="0" smtClean="0"/>
              <a:t>Follows trend of Greenwald limiting behavior:</a:t>
            </a:r>
          </a:p>
          <a:p>
            <a:pPr lvl="1"/>
            <a:r>
              <a:rPr lang="en-US" sz="2400" dirty="0" smtClean="0"/>
              <a:t/>
            </a:r>
            <a:br>
              <a:rPr lang="en-US" sz="2400" dirty="0" smtClean="0"/>
            </a:br>
            <a:r>
              <a:rPr lang="en-US" sz="1000" dirty="0" smtClean="0"/>
              <a:t> </a:t>
            </a:r>
            <a:endParaRPr lang="en-US" sz="1000" dirty="0"/>
          </a:p>
          <a:p>
            <a:r>
              <a:rPr lang="en-US" sz="2800" dirty="0" smtClean="0"/>
              <a:t>Additional dependence on applied level of vacuum transform</a:t>
            </a:r>
            <a:endParaRPr lang="en-US" sz="2800" dirty="0"/>
          </a:p>
        </p:txBody>
      </p:sp>
      <p:pic>
        <p:nvPicPr>
          <p:cNvPr id="2" name="Picture 1" descr="n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623" y="3309001"/>
            <a:ext cx="1828800" cy="397164"/>
          </a:xfrm>
          <a:prstGeom prst="rect">
            <a:avLst/>
          </a:prstGeom>
        </p:spPr>
      </p:pic>
      <p:sp>
        <p:nvSpPr>
          <p:cNvPr id="7" name="Content Placeholder 2"/>
          <p:cNvSpPr txBox="1">
            <a:spLocks/>
          </p:cNvSpPr>
          <p:nvPr/>
        </p:nvSpPr>
        <p:spPr>
          <a:xfrm>
            <a:off x="457200" y="6318885"/>
            <a:ext cx="8458200" cy="461665"/>
          </a:xfrm>
          <a:prstGeom prst="rect">
            <a:avLst/>
          </a:prstGeom>
        </p:spPr>
        <p:txBody>
          <a:bodyPr vert="horz" lIns="91440" tIns="45720" rIns="91440" bIns="45720" rtlCol="0">
            <a:spAutoFit/>
          </a:bodyPr>
          <a:lstStyle>
            <a:lvl1pPr marL="342900" indent="-342900" algn="l" defTabSz="457200" rtl="0" eaLnBrk="1" latinLnBrk="0" hangingPunct="1">
              <a:spcBef>
                <a:spcPct val="20000"/>
              </a:spcBef>
              <a:buClr>
                <a:schemeClr val="accent2"/>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2400" smtClean="0"/>
              <a:t>(M. Greenwald et al., Nucl. Fusion, 1988)</a:t>
            </a:r>
            <a:endParaRPr lang="en-US" sz="2400" dirty="0"/>
          </a:p>
        </p:txBody>
      </p:sp>
    </p:spTree>
    <p:extLst>
      <p:ext uri="{BB962C8B-B14F-4D97-AF65-F5344CB8AC3E}">
        <p14:creationId xmlns:p14="http://schemas.microsoft.com/office/powerpoint/2010/main" val="3226443965"/>
      </p:ext>
    </p:extLst>
  </p:cSld>
  <p:clrMapOvr>
    <a:masterClrMapping/>
  </p:clrMapOvr>
  <mc:AlternateContent xmlns:mc="http://schemas.openxmlformats.org/markup-compatibility/2006" xmlns:p14="http://schemas.microsoft.com/office/powerpoint/2010/main">
    <mc:Choice Requires="p14">
      <p:transition spd="slow" p14:dur="2000" advTm="49079"/>
    </mc:Choice>
    <mc:Fallback xmlns="">
      <p:transition xmlns:p14="http://schemas.microsoft.com/office/powerpoint/2010/main" spd="slow" advTm="49079"/>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702245"/>
            <a:ext cx="7315200" cy="4063566"/>
          </a:xfrm>
          <a:prstGeom prst="rect">
            <a:avLst/>
          </a:prstGeom>
        </p:spPr>
      </p:pic>
      <p:sp>
        <p:nvSpPr>
          <p:cNvPr id="3" name="Content Placeholder 2"/>
          <p:cNvSpPr>
            <a:spLocks noGrp="1"/>
          </p:cNvSpPr>
          <p:nvPr>
            <p:ph idx="1"/>
          </p:nvPr>
        </p:nvSpPr>
        <p:spPr>
          <a:xfrm>
            <a:off x="457200" y="5769429"/>
            <a:ext cx="8229600" cy="834570"/>
          </a:xfrm>
        </p:spPr>
        <p:txBody>
          <a:bodyPr>
            <a:normAutofit fontScale="92500" lnSpcReduction="20000"/>
          </a:bodyPr>
          <a:lstStyle/>
          <a:p>
            <a:r>
              <a:rPr lang="en-US" dirty="0" smtClean="0"/>
              <a:t>Have not found a threshold value of vacuum transform that eliminates these disruptions</a:t>
            </a:r>
            <a:endParaRPr lang="en-US" dirty="0"/>
          </a:p>
        </p:txBody>
      </p:sp>
      <p:sp>
        <p:nvSpPr>
          <p:cNvPr id="4" name="Title 3"/>
          <p:cNvSpPr>
            <a:spLocks noGrp="1"/>
          </p:cNvSpPr>
          <p:nvPr>
            <p:ph type="title"/>
          </p:nvPr>
        </p:nvSpPr>
        <p:spPr/>
        <p:txBody>
          <a:bodyPr>
            <a:normAutofit fontScale="90000"/>
          </a:bodyPr>
          <a:lstStyle/>
          <a:p>
            <a:r>
              <a:rPr lang="en-US" dirty="0" smtClean="0"/>
              <a:t>Density at disruption exceeds Greenwald limit as vacuum transform is increased</a:t>
            </a:r>
            <a:endParaRPr lang="en-US" dirty="0"/>
          </a:p>
        </p:txBody>
      </p:sp>
      <p:pic>
        <p:nvPicPr>
          <p:cNvPr id="5" name="Picture 4" descr="n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2803" y="4043265"/>
            <a:ext cx="1371600" cy="297873"/>
          </a:xfrm>
          <a:prstGeom prst="rect">
            <a:avLst/>
          </a:prstGeom>
        </p:spPr>
      </p:pic>
    </p:spTree>
    <p:extLst>
      <p:ext uri="{BB962C8B-B14F-4D97-AF65-F5344CB8AC3E}">
        <p14:creationId xmlns:p14="http://schemas.microsoft.com/office/powerpoint/2010/main" val="1928048451"/>
      </p:ext>
    </p:extLst>
  </p:cSld>
  <p:clrMapOvr>
    <a:masterClrMapping/>
  </p:clrMapOvr>
  <mc:AlternateContent xmlns:mc="http://schemas.openxmlformats.org/markup-compatibility/2006" xmlns:p14="http://schemas.microsoft.com/office/powerpoint/2010/main">
    <mc:Choice Requires="p14">
      <p:transition spd="slow" p14:dur="2000" advTm="38740"/>
    </mc:Choice>
    <mc:Fallback xmlns="">
      <p:transition xmlns:p14="http://schemas.microsoft.com/office/powerpoint/2010/main" spd="slow" advTm="3874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Tx/>
            </a:pPr>
            <a:r>
              <a:rPr lang="en-US" dirty="0" smtClean="0">
                <a:solidFill>
                  <a:srgbClr val="B2C5DB"/>
                </a:solidFill>
              </a:rPr>
              <a:t>Compact Toroidal Hybrid</a:t>
            </a:r>
          </a:p>
          <a:p>
            <a:pPr>
              <a:buClrTx/>
            </a:pPr>
            <a:r>
              <a:rPr lang="en-US" dirty="0" smtClean="0">
                <a:solidFill>
                  <a:srgbClr val="B2C5DB"/>
                </a:solidFill>
              </a:rPr>
              <a:t>3D equilibrium reconstruction</a:t>
            </a:r>
          </a:p>
          <a:p>
            <a:r>
              <a:rPr lang="en-US" dirty="0" smtClean="0"/>
              <a:t>Disruption avoidance:</a:t>
            </a:r>
          </a:p>
          <a:p>
            <a:pPr marL="971550" lvl="1" indent="-514350">
              <a:buClrTx/>
              <a:buFont typeface="+mj-lt"/>
              <a:buAutoNum type="arabicPeriod"/>
            </a:pPr>
            <a:r>
              <a:rPr lang="en-US" dirty="0" smtClean="0">
                <a:solidFill>
                  <a:srgbClr val="B2C5DB"/>
                </a:solidFill>
              </a:rPr>
              <a:t>Density </a:t>
            </a:r>
            <a:r>
              <a:rPr lang="en-US" dirty="0">
                <a:solidFill>
                  <a:srgbClr val="B2C5DB"/>
                </a:solidFill>
              </a:rPr>
              <a:t>limit </a:t>
            </a:r>
            <a:r>
              <a:rPr lang="en-US" dirty="0" smtClean="0">
                <a:solidFill>
                  <a:srgbClr val="B2C5DB"/>
                </a:solidFill>
              </a:rPr>
              <a:t>disruptions</a:t>
            </a:r>
          </a:p>
          <a:p>
            <a:pPr marL="971550" lvl="1" indent="-514350">
              <a:buFont typeface="+mj-lt"/>
              <a:buAutoNum type="arabicPeriod"/>
            </a:pPr>
            <a:r>
              <a:rPr lang="en-US" dirty="0" smtClean="0"/>
              <a:t>Low-</a:t>
            </a:r>
            <a:r>
              <a:rPr lang="en-US" i="1" dirty="0" smtClean="0"/>
              <a:t>q</a:t>
            </a:r>
            <a:r>
              <a:rPr lang="en-US" dirty="0" smtClean="0"/>
              <a:t> disruptions</a:t>
            </a:r>
          </a:p>
          <a:p>
            <a:pPr marL="971550" lvl="1" indent="-514350">
              <a:buClrTx/>
              <a:buFont typeface="+mj-lt"/>
              <a:buAutoNum type="arabicPeriod"/>
            </a:pPr>
            <a:r>
              <a:rPr lang="en-US" dirty="0" smtClean="0">
                <a:solidFill>
                  <a:srgbClr val="B2C5DB"/>
                </a:solidFill>
              </a:rPr>
              <a:t>Vertically </a:t>
            </a:r>
            <a:r>
              <a:rPr lang="en-US" dirty="0">
                <a:solidFill>
                  <a:srgbClr val="B2C5DB"/>
                </a:solidFill>
              </a:rPr>
              <a:t>unstable plasmas</a:t>
            </a:r>
            <a:endParaRPr lang="en-US" dirty="0"/>
          </a:p>
          <a:p>
            <a:pPr>
              <a:buClrTx/>
            </a:pPr>
            <a:r>
              <a:rPr lang="en-US" dirty="0" smtClean="0">
                <a:solidFill>
                  <a:srgbClr val="B2C5DB"/>
                </a:solidFill>
              </a:rPr>
              <a:t>Summary and conclusions</a:t>
            </a:r>
            <a:endParaRPr lang="en-US" dirty="0">
              <a:solidFill>
                <a:srgbClr val="B2C5DB"/>
              </a:solidFill>
            </a:endParaRP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754014091"/>
      </p:ext>
    </p:extLst>
  </p:cSld>
  <p:clrMapOvr>
    <a:masterClrMapping/>
  </p:clrMapOvr>
  <mc:AlternateContent xmlns:mc="http://schemas.openxmlformats.org/markup-compatibility/2006" xmlns:p14="http://schemas.microsoft.com/office/powerpoint/2010/main">
    <mc:Choice Requires="p14">
      <p:transition spd="slow" p14:dur="2000" advTm="4638"/>
    </mc:Choice>
    <mc:Fallback xmlns="">
      <p:transition xmlns:p14="http://schemas.microsoft.com/office/powerpoint/2010/main" spd="slow" advTm="4638"/>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High current plasmas disrupt with</a:t>
            </a:r>
            <a:br>
              <a:rPr lang="en-US" dirty="0" smtClean="0"/>
            </a:br>
            <a:r>
              <a:rPr lang="en-US" i="1" dirty="0" smtClean="0"/>
              <a:t>q</a:t>
            </a:r>
            <a:r>
              <a:rPr lang="en-US" dirty="0" smtClean="0"/>
              <a:t>(</a:t>
            </a:r>
            <a:r>
              <a:rPr lang="en-US" i="1" dirty="0" smtClean="0"/>
              <a:t>a</a:t>
            </a:r>
            <a:r>
              <a:rPr lang="en-US" dirty="0" smtClean="0"/>
              <a:t>) below 2 and vacuum transform low</a:t>
            </a:r>
            <a:endParaRPr lang="en-US" dirty="0"/>
          </a:p>
        </p:txBody>
      </p:sp>
      <p:sp>
        <p:nvSpPr>
          <p:cNvPr id="9" name="Content Placeholder 8"/>
          <p:cNvSpPr>
            <a:spLocks noGrp="1"/>
          </p:cNvSpPr>
          <p:nvPr>
            <p:ph sz="half" idx="2"/>
          </p:nvPr>
        </p:nvSpPr>
        <p:spPr>
          <a:xfrm>
            <a:off x="4395958" y="1600200"/>
            <a:ext cx="4519442" cy="5064462"/>
          </a:xfrm>
        </p:spPr>
        <p:txBody>
          <a:bodyPr>
            <a:normAutofit/>
          </a:bodyPr>
          <a:lstStyle/>
          <a:p>
            <a:r>
              <a:rPr lang="en-US" dirty="0" smtClean="0"/>
              <a:t>Example with </a:t>
            </a:r>
            <a:r>
              <a:rPr lang="en-US" i="1" strike="sngStrike" dirty="0" err="1" smtClean="0"/>
              <a:t>ι</a:t>
            </a:r>
            <a:r>
              <a:rPr lang="en-US" baseline="-25000" dirty="0" err="1" smtClean="0"/>
              <a:t>vac</a:t>
            </a:r>
            <a:r>
              <a:rPr lang="en-US" dirty="0" smtClean="0"/>
              <a:t> </a:t>
            </a:r>
            <a:r>
              <a:rPr lang="en-US" dirty="0"/>
              <a:t>= </a:t>
            </a:r>
            <a:r>
              <a:rPr lang="en-US" dirty="0" smtClean="0"/>
              <a:t>0.02 (</a:t>
            </a:r>
            <a:r>
              <a:rPr lang="en-US" i="1" dirty="0" err="1" smtClean="0"/>
              <a:t>q</a:t>
            </a:r>
            <a:r>
              <a:rPr lang="en-US" baseline="-25000" dirty="0" err="1" smtClean="0"/>
              <a:t>vac</a:t>
            </a:r>
            <a:r>
              <a:rPr lang="en-US" dirty="0" smtClean="0"/>
              <a:t> = 50)</a:t>
            </a:r>
          </a:p>
          <a:p>
            <a:r>
              <a:rPr lang="en-US" dirty="0" smtClean="0"/>
              <a:t>Disruption does not occur on initial crossing of </a:t>
            </a:r>
            <a:br>
              <a:rPr lang="en-US" dirty="0" smtClean="0"/>
            </a:br>
            <a:r>
              <a:rPr lang="en-US" i="1" dirty="0" smtClean="0"/>
              <a:t>q</a:t>
            </a:r>
            <a:r>
              <a:rPr lang="en-US" dirty="0" smtClean="0"/>
              <a:t>(</a:t>
            </a:r>
            <a:r>
              <a:rPr lang="en-US" i="1" dirty="0" smtClean="0"/>
              <a:t>a</a:t>
            </a:r>
            <a:r>
              <a:rPr lang="en-US" dirty="0" smtClean="0"/>
              <a:t>) = 2</a:t>
            </a:r>
          </a:p>
          <a:p>
            <a:r>
              <a:rPr lang="en-US" dirty="0" smtClean="0"/>
              <a:t>Bursts of magnetic fluctuations are detected throughout the discharge</a:t>
            </a:r>
          </a:p>
          <a:p>
            <a:r>
              <a:rPr lang="en-US" dirty="0" smtClean="0"/>
              <a:t>Density kept low and roughly constant</a:t>
            </a:r>
          </a:p>
        </p:txBody>
      </p:sp>
      <p:pic>
        <p:nvPicPr>
          <p:cNvPr id="3" name="Picture 2" descr="lowq_140214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1828800"/>
            <a:ext cx="4114800" cy="4702629"/>
          </a:xfrm>
          <a:prstGeom prst="rect">
            <a:avLst/>
          </a:prstGeom>
        </p:spPr>
      </p:pic>
    </p:spTree>
    <p:extLst>
      <p:ext uri="{BB962C8B-B14F-4D97-AF65-F5344CB8AC3E}">
        <p14:creationId xmlns:p14="http://schemas.microsoft.com/office/powerpoint/2010/main" val="822855029"/>
      </p:ext>
    </p:extLst>
  </p:cSld>
  <p:clrMapOvr>
    <a:masterClrMapping/>
  </p:clrMapOvr>
  <mc:AlternateContent xmlns:mc="http://schemas.openxmlformats.org/markup-compatibility/2006" xmlns:p14="http://schemas.microsoft.com/office/powerpoint/2010/main">
    <mc:Choice Requires="p14">
      <p:transition spd="slow" p14:dur="2000" advTm="72906"/>
    </mc:Choice>
    <mc:Fallback xmlns="">
      <p:transition xmlns:p14="http://schemas.microsoft.com/office/powerpoint/2010/main" spd="slow" advTm="72906"/>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Hesitations in current rise as resonant surfaces move through the plasma edge</a:t>
            </a:r>
          </a:p>
        </p:txBody>
      </p:sp>
      <p:sp>
        <p:nvSpPr>
          <p:cNvPr id="9" name="Content Placeholder 8"/>
          <p:cNvSpPr>
            <a:spLocks noGrp="1"/>
          </p:cNvSpPr>
          <p:nvPr>
            <p:ph sz="half" idx="2"/>
          </p:nvPr>
        </p:nvSpPr>
        <p:spPr>
          <a:xfrm>
            <a:off x="4395958" y="1600200"/>
            <a:ext cx="4519442" cy="5064462"/>
          </a:xfrm>
        </p:spPr>
        <p:txBody>
          <a:bodyPr>
            <a:normAutofit/>
          </a:bodyPr>
          <a:lstStyle/>
          <a:p>
            <a:r>
              <a:rPr lang="en-US" i="1" dirty="0" smtClean="0"/>
              <a:t>q</a:t>
            </a:r>
            <a:r>
              <a:rPr lang="en-US" dirty="0"/>
              <a:t> </a:t>
            </a:r>
            <a:r>
              <a:rPr lang="en-US" dirty="0" smtClean="0"/>
              <a:t>= 4 surface exits the plasma edge</a:t>
            </a:r>
          </a:p>
          <a:p>
            <a:r>
              <a:rPr lang="en-US" i="1" dirty="0" smtClean="0"/>
              <a:t>m </a:t>
            </a:r>
            <a:r>
              <a:rPr lang="en-US" dirty="0" smtClean="0"/>
              <a:t>= 4, </a:t>
            </a:r>
            <a:r>
              <a:rPr lang="en-US" i="1" dirty="0" smtClean="0"/>
              <a:t>n </a:t>
            </a:r>
            <a:r>
              <a:rPr lang="en-US" dirty="0" smtClean="0"/>
              <a:t>= 1 mode detected</a:t>
            </a:r>
          </a:p>
        </p:txBody>
      </p:sp>
      <p:pic>
        <p:nvPicPr>
          <p:cNvPr id="4" name="Picture 3" descr="01_41mode_total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14750"/>
            <a:ext cx="5029200" cy="3143250"/>
          </a:xfrm>
          <a:prstGeom prst="rect">
            <a:avLst/>
          </a:prstGeom>
        </p:spPr>
      </p:pic>
      <p:pic>
        <p:nvPicPr>
          <p:cNvPr id="3" name="Picture 2" descr="lowq_14021450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828800"/>
            <a:ext cx="4114800" cy="4702629"/>
          </a:xfrm>
          <a:prstGeom prst="rect">
            <a:avLst/>
          </a:prstGeom>
        </p:spPr>
      </p:pic>
      <p:sp>
        <p:nvSpPr>
          <p:cNvPr id="8" name="Left Brace 7"/>
          <p:cNvSpPr/>
          <p:nvPr/>
        </p:nvSpPr>
        <p:spPr>
          <a:xfrm rot="5400000">
            <a:off x="934382" y="4295804"/>
            <a:ext cx="198662" cy="205875"/>
          </a:xfrm>
          <a:prstGeom prst="leftBrace">
            <a:avLst>
              <a:gd name="adj1" fmla="val 36710"/>
              <a:gd name="adj2" fmla="val 50000"/>
            </a:avLst>
          </a:pr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1109136" y="4091978"/>
            <a:ext cx="329184" cy="2377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14306" y="4010512"/>
            <a:ext cx="517840" cy="369332"/>
          </a:xfrm>
          <a:prstGeom prst="rect">
            <a:avLst/>
          </a:prstGeom>
          <a:noFill/>
        </p:spPr>
        <p:txBody>
          <a:bodyPr wrap="none" rtlCol="0">
            <a:spAutoFit/>
          </a:bodyPr>
          <a:lstStyle/>
          <a:p>
            <a:r>
              <a:rPr lang="en-US" b="1" dirty="0">
                <a:solidFill>
                  <a:schemeClr val="accent3"/>
                </a:solidFill>
              </a:rPr>
              <a:t>4</a:t>
            </a:r>
            <a:r>
              <a:rPr lang="en-US" b="1" dirty="0" smtClean="0">
                <a:solidFill>
                  <a:schemeClr val="accent3"/>
                </a:solidFill>
              </a:rPr>
              <a:t>/</a:t>
            </a:r>
            <a:r>
              <a:rPr lang="en-US" b="1" dirty="0">
                <a:solidFill>
                  <a:schemeClr val="accent3"/>
                </a:solidFill>
              </a:rPr>
              <a:t>1</a:t>
            </a:r>
          </a:p>
        </p:txBody>
      </p:sp>
    </p:spTree>
    <p:extLst>
      <p:ext uri="{BB962C8B-B14F-4D97-AF65-F5344CB8AC3E}">
        <p14:creationId xmlns:p14="http://schemas.microsoft.com/office/powerpoint/2010/main" val="1566243943"/>
      </p:ext>
    </p:extLst>
  </p:cSld>
  <p:clrMapOvr>
    <a:masterClrMapping/>
  </p:clrMapOvr>
  <mc:AlternateContent xmlns:mc="http://schemas.openxmlformats.org/markup-compatibility/2006" xmlns:p14="http://schemas.microsoft.com/office/powerpoint/2010/main">
    <mc:Choice Requires="p14">
      <p:transition spd="slow" p14:dur="2000" advTm="72906"/>
    </mc:Choice>
    <mc:Fallback xmlns="">
      <p:transition xmlns:p14="http://schemas.microsoft.com/office/powerpoint/2010/main" spd="slow" advTm="72906"/>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Hesitations in current rise as resonant surfaces move through the plasma edge</a:t>
            </a:r>
          </a:p>
        </p:txBody>
      </p:sp>
      <p:sp>
        <p:nvSpPr>
          <p:cNvPr id="9" name="Content Placeholder 8"/>
          <p:cNvSpPr>
            <a:spLocks noGrp="1"/>
          </p:cNvSpPr>
          <p:nvPr>
            <p:ph sz="half" idx="2"/>
          </p:nvPr>
        </p:nvSpPr>
        <p:spPr>
          <a:xfrm>
            <a:off x="4395958" y="1600200"/>
            <a:ext cx="4519442" cy="5064462"/>
          </a:xfrm>
        </p:spPr>
        <p:txBody>
          <a:bodyPr>
            <a:normAutofit/>
          </a:bodyPr>
          <a:lstStyle/>
          <a:p>
            <a:r>
              <a:rPr lang="en-US" i="1" dirty="0" smtClean="0"/>
              <a:t>q</a:t>
            </a:r>
            <a:r>
              <a:rPr lang="en-US" dirty="0" smtClean="0"/>
              <a:t> = 3 surface exits the plasma edge</a:t>
            </a:r>
          </a:p>
          <a:p>
            <a:r>
              <a:rPr lang="en-US" i="1" dirty="0" smtClean="0"/>
              <a:t>m </a:t>
            </a:r>
            <a:r>
              <a:rPr lang="en-US" dirty="0" smtClean="0"/>
              <a:t>= 3, </a:t>
            </a:r>
            <a:r>
              <a:rPr lang="en-US" i="1" dirty="0" smtClean="0"/>
              <a:t>n </a:t>
            </a:r>
            <a:r>
              <a:rPr lang="en-US" dirty="0" smtClean="0"/>
              <a:t>= 1 mode detected</a:t>
            </a:r>
          </a:p>
        </p:txBody>
      </p:sp>
      <p:pic>
        <p:nvPicPr>
          <p:cNvPr id="8" name="Picture 7" descr="02_31mode_to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14750"/>
            <a:ext cx="5029200" cy="3143250"/>
          </a:xfrm>
          <a:prstGeom prst="rect">
            <a:avLst/>
          </a:prstGeom>
        </p:spPr>
      </p:pic>
      <p:pic>
        <p:nvPicPr>
          <p:cNvPr id="3" name="Picture 2" descr="lowq_14021450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828800"/>
            <a:ext cx="4114800" cy="4702629"/>
          </a:xfrm>
          <a:prstGeom prst="rect">
            <a:avLst/>
          </a:prstGeom>
        </p:spPr>
      </p:pic>
      <p:sp>
        <p:nvSpPr>
          <p:cNvPr id="10" name="Left Brace 9"/>
          <p:cNvSpPr/>
          <p:nvPr/>
        </p:nvSpPr>
        <p:spPr>
          <a:xfrm rot="5400000">
            <a:off x="1278619" y="4193273"/>
            <a:ext cx="198662" cy="342900"/>
          </a:xfrm>
          <a:prstGeom prst="leftBrace">
            <a:avLst>
              <a:gd name="adj1" fmla="val 36710"/>
              <a:gd name="adj2" fmla="val 50000"/>
            </a:avLst>
          </a:pr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365732" y="4029410"/>
            <a:ext cx="517840" cy="369332"/>
          </a:xfrm>
          <a:prstGeom prst="rect">
            <a:avLst/>
          </a:prstGeom>
          <a:noFill/>
        </p:spPr>
        <p:txBody>
          <a:bodyPr wrap="none" rtlCol="0">
            <a:spAutoFit/>
          </a:bodyPr>
          <a:lstStyle/>
          <a:p>
            <a:r>
              <a:rPr lang="en-US" b="1" dirty="0" smtClean="0">
                <a:solidFill>
                  <a:schemeClr val="accent3"/>
                </a:solidFill>
              </a:rPr>
              <a:t>3/1</a:t>
            </a:r>
            <a:endParaRPr lang="en-US" b="1" dirty="0">
              <a:solidFill>
                <a:schemeClr val="accent3"/>
              </a:solidFill>
            </a:endParaRPr>
          </a:p>
        </p:txBody>
      </p:sp>
    </p:spTree>
    <p:extLst>
      <p:ext uri="{BB962C8B-B14F-4D97-AF65-F5344CB8AC3E}">
        <p14:creationId xmlns:p14="http://schemas.microsoft.com/office/powerpoint/2010/main" val="851498771"/>
      </p:ext>
    </p:extLst>
  </p:cSld>
  <p:clrMapOvr>
    <a:masterClrMapping/>
  </p:clrMapOvr>
  <mc:AlternateContent xmlns:mc="http://schemas.openxmlformats.org/markup-compatibility/2006" xmlns:p14="http://schemas.microsoft.com/office/powerpoint/2010/main">
    <mc:Choice Requires="p14">
      <p:transition spd="slow" p14:dur="2000" advTm="72906"/>
    </mc:Choice>
    <mc:Fallback xmlns="">
      <p:transition xmlns:p14="http://schemas.microsoft.com/office/powerpoint/2010/main" spd="slow" advTm="72906"/>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Hesitations in current rise as resonant surfaces move through the plasma edge</a:t>
            </a:r>
          </a:p>
        </p:txBody>
      </p:sp>
      <p:sp>
        <p:nvSpPr>
          <p:cNvPr id="9" name="Content Placeholder 8"/>
          <p:cNvSpPr>
            <a:spLocks noGrp="1"/>
          </p:cNvSpPr>
          <p:nvPr>
            <p:ph sz="half" idx="2"/>
          </p:nvPr>
        </p:nvSpPr>
        <p:spPr>
          <a:xfrm>
            <a:off x="4395958" y="1600200"/>
            <a:ext cx="4519442" cy="5064462"/>
          </a:xfrm>
        </p:spPr>
        <p:txBody>
          <a:bodyPr>
            <a:normAutofit/>
          </a:bodyPr>
          <a:lstStyle/>
          <a:p>
            <a:r>
              <a:rPr lang="en-US" i="1" dirty="0" smtClean="0"/>
              <a:t>q</a:t>
            </a:r>
            <a:r>
              <a:rPr lang="en-US" dirty="0"/>
              <a:t> </a:t>
            </a:r>
            <a:r>
              <a:rPr lang="en-US" dirty="0" smtClean="0"/>
              <a:t>= 2 surface exits the plasma edge</a:t>
            </a:r>
          </a:p>
          <a:p>
            <a:r>
              <a:rPr lang="en-US" i="1" dirty="0" smtClean="0"/>
              <a:t>m </a:t>
            </a:r>
            <a:r>
              <a:rPr lang="en-US" dirty="0" smtClean="0"/>
              <a:t>= 2, </a:t>
            </a:r>
            <a:r>
              <a:rPr lang="en-US" i="1" dirty="0" smtClean="0"/>
              <a:t>n </a:t>
            </a:r>
            <a:r>
              <a:rPr lang="en-US" dirty="0" smtClean="0"/>
              <a:t>= 1 mode detected</a:t>
            </a:r>
          </a:p>
          <a:p>
            <a:r>
              <a:rPr lang="en-US" dirty="0" smtClean="0"/>
              <a:t>Remains at low amplitude</a:t>
            </a:r>
          </a:p>
        </p:txBody>
      </p:sp>
      <p:pic>
        <p:nvPicPr>
          <p:cNvPr id="3" name="Picture 2" descr="03_21mode_to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14750"/>
            <a:ext cx="5029200" cy="3143250"/>
          </a:xfrm>
          <a:prstGeom prst="rect">
            <a:avLst/>
          </a:prstGeom>
        </p:spPr>
      </p:pic>
      <p:pic>
        <p:nvPicPr>
          <p:cNvPr id="4" name="Picture 3" descr="lowq_14021450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828800"/>
            <a:ext cx="4114800" cy="4702629"/>
          </a:xfrm>
          <a:prstGeom prst="rect">
            <a:avLst/>
          </a:prstGeom>
        </p:spPr>
      </p:pic>
      <p:sp>
        <p:nvSpPr>
          <p:cNvPr id="8" name="Left Brace 7"/>
          <p:cNvSpPr/>
          <p:nvPr/>
        </p:nvSpPr>
        <p:spPr>
          <a:xfrm rot="5400000">
            <a:off x="1972504" y="4026906"/>
            <a:ext cx="198662" cy="675634"/>
          </a:xfrm>
          <a:prstGeom prst="leftBrace">
            <a:avLst>
              <a:gd name="adj1" fmla="val 36710"/>
              <a:gd name="adj2" fmla="val 50000"/>
            </a:avLst>
          </a:pr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1610759" y="4020943"/>
            <a:ext cx="517840" cy="369332"/>
          </a:xfrm>
          <a:prstGeom prst="rect">
            <a:avLst/>
          </a:prstGeom>
          <a:noFill/>
        </p:spPr>
        <p:txBody>
          <a:bodyPr wrap="none" rtlCol="0">
            <a:spAutoFit/>
          </a:bodyPr>
          <a:lstStyle/>
          <a:p>
            <a:r>
              <a:rPr lang="en-US" b="1" dirty="0">
                <a:solidFill>
                  <a:schemeClr val="accent3"/>
                </a:solidFill>
              </a:rPr>
              <a:t>2</a:t>
            </a:r>
            <a:r>
              <a:rPr lang="en-US" b="1" dirty="0" smtClean="0">
                <a:solidFill>
                  <a:schemeClr val="accent3"/>
                </a:solidFill>
              </a:rPr>
              <a:t>/</a:t>
            </a:r>
            <a:r>
              <a:rPr lang="en-US" b="1" dirty="0">
                <a:solidFill>
                  <a:schemeClr val="accent3"/>
                </a:solidFill>
              </a:rPr>
              <a:t>1</a:t>
            </a:r>
          </a:p>
        </p:txBody>
      </p:sp>
    </p:spTree>
    <p:extLst>
      <p:ext uri="{BB962C8B-B14F-4D97-AF65-F5344CB8AC3E}">
        <p14:creationId xmlns:p14="http://schemas.microsoft.com/office/powerpoint/2010/main" val="407050293"/>
      </p:ext>
    </p:extLst>
  </p:cSld>
  <p:clrMapOvr>
    <a:masterClrMapping/>
  </p:clrMapOvr>
  <mc:AlternateContent xmlns:mc="http://schemas.openxmlformats.org/markup-compatibility/2006" xmlns:p14="http://schemas.microsoft.com/office/powerpoint/2010/main">
    <mc:Choice Requires="p14">
      <p:transition spd="slow" p14:dur="2000" advTm="72906"/>
    </mc:Choice>
    <mc:Fallback xmlns="">
      <p:transition xmlns:p14="http://schemas.microsoft.com/office/powerpoint/2010/main" spd="slow" advTm="72906"/>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An </a:t>
            </a:r>
            <a:r>
              <a:rPr lang="en-US" i="1" dirty="0" smtClean="0"/>
              <a:t>m </a:t>
            </a:r>
            <a:r>
              <a:rPr lang="en-US" dirty="0" smtClean="0"/>
              <a:t>= 3, </a:t>
            </a:r>
            <a:r>
              <a:rPr lang="en-US" i="1" dirty="0" smtClean="0"/>
              <a:t>n </a:t>
            </a:r>
            <a:r>
              <a:rPr lang="en-US" dirty="0" smtClean="0"/>
              <a:t>= 2 mode grows to large amplitude just prior to disruption</a:t>
            </a:r>
            <a:endParaRPr lang="en-US" dirty="0"/>
          </a:p>
        </p:txBody>
      </p:sp>
      <p:sp>
        <p:nvSpPr>
          <p:cNvPr id="9" name="Content Placeholder 8"/>
          <p:cNvSpPr>
            <a:spLocks noGrp="1"/>
          </p:cNvSpPr>
          <p:nvPr>
            <p:ph sz="half" idx="2"/>
          </p:nvPr>
        </p:nvSpPr>
        <p:spPr>
          <a:xfrm>
            <a:off x="4395958" y="1600200"/>
            <a:ext cx="4519442" cy="5064462"/>
          </a:xfrm>
        </p:spPr>
        <p:txBody>
          <a:bodyPr>
            <a:normAutofit/>
          </a:bodyPr>
          <a:lstStyle/>
          <a:p>
            <a:r>
              <a:rPr lang="en-US" i="1" dirty="0" smtClean="0"/>
              <a:t>q</a:t>
            </a:r>
            <a:r>
              <a:rPr lang="en-US" dirty="0" smtClean="0"/>
              <a:t> = 3/2 surface near edge but remains inside plasma</a:t>
            </a:r>
          </a:p>
          <a:p>
            <a:r>
              <a:rPr lang="en-US" i="1" dirty="0" smtClean="0"/>
              <a:t>m </a:t>
            </a:r>
            <a:r>
              <a:rPr lang="en-US" dirty="0" smtClean="0"/>
              <a:t>= 3, </a:t>
            </a:r>
            <a:r>
              <a:rPr lang="en-US" i="1" dirty="0" smtClean="0"/>
              <a:t>n </a:t>
            </a:r>
            <a:r>
              <a:rPr lang="en-US" dirty="0" smtClean="0"/>
              <a:t>= 2 mode detected</a:t>
            </a:r>
          </a:p>
        </p:txBody>
      </p:sp>
      <p:pic>
        <p:nvPicPr>
          <p:cNvPr id="3" name="Picture 2" descr="04_32mode_tot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714750"/>
            <a:ext cx="5029200" cy="3143250"/>
          </a:xfrm>
          <a:prstGeom prst="rect">
            <a:avLst/>
          </a:prstGeom>
        </p:spPr>
      </p:pic>
      <p:pic>
        <p:nvPicPr>
          <p:cNvPr id="4" name="Picture 3" descr="lowq_14021450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1828800"/>
            <a:ext cx="4114800" cy="4702629"/>
          </a:xfrm>
          <a:prstGeom prst="rect">
            <a:avLst/>
          </a:prstGeom>
        </p:spPr>
      </p:pic>
      <p:sp>
        <p:nvSpPr>
          <p:cNvPr id="5" name="Left Brace 4"/>
          <p:cNvSpPr/>
          <p:nvPr/>
        </p:nvSpPr>
        <p:spPr>
          <a:xfrm rot="5400000">
            <a:off x="2737711" y="4026906"/>
            <a:ext cx="198662" cy="675634"/>
          </a:xfrm>
          <a:prstGeom prst="leftBrace">
            <a:avLst>
              <a:gd name="adj1" fmla="val 36710"/>
              <a:gd name="adj2" fmla="val 50000"/>
            </a:avLst>
          </a:pr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375966" y="4020943"/>
            <a:ext cx="518091" cy="369332"/>
          </a:xfrm>
          <a:prstGeom prst="rect">
            <a:avLst/>
          </a:prstGeom>
          <a:noFill/>
        </p:spPr>
        <p:txBody>
          <a:bodyPr wrap="none" rtlCol="0">
            <a:spAutoFit/>
          </a:bodyPr>
          <a:lstStyle/>
          <a:p>
            <a:r>
              <a:rPr lang="en-US" b="1" dirty="0" smtClean="0">
                <a:solidFill>
                  <a:schemeClr val="accent3"/>
                </a:solidFill>
              </a:rPr>
              <a:t>3/2</a:t>
            </a:r>
            <a:endParaRPr lang="en-US" b="1" dirty="0">
              <a:solidFill>
                <a:schemeClr val="accent3"/>
              </a:solidFill>
            </a:endParaRPr>
          </a:p>
        </p:txBody>
      </p:sp>
    </p:spTree>
    <p:extLst>
      <p:ext uri="{BB962C8B-B14F-4D97-AF65-F5344CB8AC3E}">
        <p14:creationId xmlns:p14="http://schemas.microsoft.com/office/powerpoint/2010/main" val="407050293"/>
      </p:ext>
    </p:extLst>
  </p:cSld>
  <p:clrMapOvr>
    <a:masterClrMapping/>
  </p:clrMapOvr>
  <mc:AlternateContent xmlns:mc="http://schemas.openxmlformats.org/markup-compatibility/2006" xmlns:p14="http://schemas.microsoft.com/office/powerpoint/2010/main">
    <mc:Choice Requires="p14">
      <p:transition spd="slow" p14:dur="2000" advTm="72906"/>
    </mc:Choice>
    <mc:Fallback xmlns="">
      <p:transition xmlns:p14="http://schemas.microsoft.com/office/powerpoint/2010/main" spd="slow" advTm="72906"/>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Low-q disruptions </a:t>
            </a:r>
            <a:r>
              <a:rPr lang="en-US" dirty="0"/>
              <a:t>cease to </a:t>
            </a:r>
            <a:r>
              <a:rPr lang="en-US" dirty="0" smtClean="0"/>
              <a:t>occur if vacuum transform </a:t>
            </a:r>
            <a:r>
              <a:rPr lang="en-US" dirty="0"/>
              <a:t>raised above </a:t>
            </a:r>
            <a:r>
              <a:rPr lang="en-US" b="1" dirty="0">
                <a:latin typeface="Times New Roman"/>
                <a:cs typeface="Times New Roman"/>
              </a:rPr>
              <a:t>~</a:t>
            </a:r>
            <a:r>
              <a:rPr lang="en-US" dirty="0">
                <a:latin typeface="Times New Roman"/>
                <a:cs typeface="Times New Roman"/>
              </a:rPr>
              <a:t> </a:t>
            </a:r>
            <a:r>
              <a:rPr lang="en-US" dirty="0" smtClean="0"/>
              <a:t>0.07 </a:t>
            </a:r>
            <a:endParaRPr lang="en-US" dirty="0"/>
          </a:p>
        </p:txBody>
      </p:sp>
      <p:pic>
        <p:nvPicPr>
          <p:cNvPr id="5" name="Picture 4" descr="lowq_q_vs_iotava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5920"/>
            <a:ext cx="4572000" cy="2540000"/>
          </a:xfrm>
          <a:prstGeom prst="rect">
            <a:avLst/>
          </a:prstGeom>
        </p:spPr>
      </p:pic>
    </p:spTree>
    <p:extLst>
      <p:ext uri="{BB962C8B-B14F-4D97-AF65-F5344CB8AC3E}">
        <p14:creationId xmlns:p14="http://schemas.microsoft.com/office/powerpoint/2010/main" val="21440192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297711"/>
          </a:xfrm>
        </p:spPr>
        <p:txBody>
          <a:bodyPr>
            <a:normAutofit/>
          </a:bodyPr>
          <a:lstStyle/>
          <a:p>
            <a:pPr>
              <a:spcBef>
                <a:spcPts val="1320"/>
              </a:spcBef>
            </a:pPr>
            <a:r>
              <a:rPr lang="en-US" dirty="0" smtClean="0"/>
              <a:t>Confining a plasma in a torus and the need for rotational transform</a:t>
            </a:r>
          </a:p>
          <a:p>
            <a:pPr>
              <a:spcBef>
                <a:spcPts val="1320"/>
              </a:spcBef>
            </a:pPr>
            <a:r>
              <a:rPr lang="en-US" dirty="0" smtClean="0"/>
              <a:t>Generating magnetic surfaces without net plasma current</a:t>
            </a:r>
          </a:p>
          <a:p>
            <a:pPr>
              <a:spcBef>
                <a:spcPts val="1320"/>
              </a:spcBef>
            </a:pPr>
            <a:r>
              <a:rPr lang="en-US" dirty="0" smtClean="0"/>
              <a:t>New directions in </a:t>
            </a:r>
            <a:r>
              <a:rPr lang="en-US" dirty="0" err="1" smtClean="0"/>
              <a:t>stellarator</a:t>
            </a:r>
            <a:r>
              <a:rPr lang="en-US" dirty="0" smtClean="0"/>
              <a:t> research</a:t>
            </a:r>
          </a:p>
          <a:p>
            <a:pPr>
              <a:spcBef>
                <a:spcPts val="1320"/>
              </a:spcBef>
            </a:pPr>
            <a:r>
              <a:rPr lang="en-US" dirty="0" smtClean="0"/>
              <a:t>Auburn University fusion program</a:t>
            </a:r>
            <a:endParaRPr lang="en-US" dirty="0"/>
          </a:p>
        </p:txBody>
      </p:sp>
      <p:sp>
        <p:nvSpPr>
          <p:cNvPr id="3" name="Title 2"/>
          <p:cNvSpPr>
            <a:spLocks noGrp="1"/>
          </p:cNvSpPr>
          <p:nvPr>
            <p:ph type="title"/>
          </p:nvPr>
        </p:nvSpPr>
        <p:spPr/>
        <p:txBody>
          <a:bodyPr>
            <a:noAutofit/>
          </a:bodyPr>
          <a:lstStyle/>
          <a:p>
            <a:r>
              <a:rPr lang="en-US" sz="3600" dirty="0" smtClean="0"/>
              <a:t>Outline</a:t>
            </a:r>
            <a:endParaRPr lang="en-US" sz="3600" dirty="0"/>
          </a:p>
        </p:txBody>
      </p:sp>
    </p:spTree>
    <p:extLst>
      <p:ext uri="{BB962C8B-B14F-4D97-AF65-F5344CB8AC3E}">
        <p14:creationId xmlns:p14="http://schemas.microsoft.com/office/powerpoint/2010/main" val="43349434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Low-q disruptions </a:t>
            </a:r>
            <a:r>
              <a:rPr lang="en-US" dirty="0"/>
              <a:t>cease to </a:t>
            </a:r>
            <a:r>
              <a:rPr lang="en-US" dirty="0" smtClean="0"/>
              <a:t>occur if vacuum transform </a:t>
            </a:r>
            <a:r>
              <a:rPr lang="en-US" dirty="0"/>
              <a:t>raised above </a:t>
            </a:r>
            <a:r>
              <a:rPr lang="en-US" b="1" dirty="0">
                <a:latin typeface="Times New Roman"/>
                <a:cs typeface="Times New Roman"/>
              </a:rPr>
              <a:t>~</a:t>
            </a:r>
            <a:r>
              <a:rPr lang="en-US" dirty="0">
                <a:latin typeface="Times New Roman"/>
                <a:cs typeface="Times New Roman"/>
              </a:rPr>
              <a:t> </a:t>
            </a:r>
            <a:r>
              <a:rPr lang="en-US" dirty="0" smtClean="0"/>
              <a:t>0.07 </a:t>
            </a:r>
            <a:endParaRPr lang="en-US" dirty="0"/>
          </a:p>
        </p:txBody>
      </p:sp>
      <p:pic>
        <p:nvPicPr>
          <p:cNvPr id="6" name="Picture 5" descr="lowq_hist_iotava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45920"/>
            <a:ext cx="4572000" cy="2540000"/>
          </a:xfrm>
          <a:prstGeom prst="rect">
            <a:avLst/>
          </a:prstGeom>
        </p:spPr>
      </p:pic>
      <p:pic>
        <p:nvPicPr>
          <p:cNvPr id="2" name="Picture 1" descr="lowq_q_vs_iotav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5920"/>
            <a:ext cx="4572000" cy="2540000"/>
          </a:xfrm>
          <a:prstGeom prst="rect">
            <a:avLst/>
          </a:prstGeom>
        </p:spPr>
      </p:pic>
    </p:spTree>
    <p:extLst>
      <p:ext uri="{BB962C8B-B14F-4D97-AF65-F5344CB8AC3E}">
        <p14:creationId xmlns:p14="http://schemas.microsoft.com/office/powerpoint/2010/main" val="188762613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85920"/>
            <a:ext cx="8305800" cy="2672080"/>
          </a:xfrm>
        </p:spPr>
        <p:txBody>
          <a:bodyPr>
            <a:normAutofit fontScale="77500" lnSpcReduction="20000"/>
          </a:bodyPr>
          <a:lstStyle/>
          <a:p>
            <a:pPr>
              <a:spcBef>
                <a:spcPts val="1200"/>
              </a:spcBef>
            </a:pPr>
            <a:r>
              <a:rPr lang="en-US" dirty="0" smtClean="0"/>
              <a:t>Possible explanation:  Applied </a:t>
            </a:r>
            <a:r>
              <a:rPr lang="en-US" i="1" strike="sngStrike" dirty="0" err="1"/>
              <a:t>ι</a:t>
            </a:r>
            <a:r>
              <a:rPr lang="en-US" baseline="-25000" dirty="0" err="1"/>
              <a:t>vac</a:t>
            </a:r>
            <a:r>
              <a:rPr lang="en-US" dirty="0"/>
              <a:t> shifts </a:t>
            </a:r>
            <a:r>
              <a:rPr lang="en-US" dirty="0" smtClean="0"/>
              <a:t>3</a:t>
            </a:r>
            <a:r>
              <a:rPr lang="en-US" dirty="0"/>
              <a:t>/2 resonance </a:t>
            </a:r>
            <a:r>
              <a:rPr lang="en-US" dirty="0" smtClean="0"/>
              <a:t>outward to where </a:t>
            </a:r>
            <a:r>
              <a:rPr lang="en-US" dirty="0"/>
              <a:t>the current profile is less steep, </a:t>
            </a:r>
            <a:r>
              <a:rPr lang="en-US" dirty="0" smtClean="0"/>
              <a:t>stabilizing </a:t>
            </a:r>
            <a:r>
              <a:rPr lang="en-US" dirty="0"/>
              <a:t>the 3/2 tearing </a:t>
            </a:r>
            <a:r>
              <a:rPr lang="en-US" dirty="0" smtClean="0"/>
              <a:t>mode</a:t>
            </a:r>
          </a:p>
          <a:p>
            <a:pPr lvl="1">
              <a:spcBef>
                <a:spcPts val="1200"/>
              </a:spcBef>
            </a:pPr>
            <a:r>
              <a:rPr lang="en-US" dirty="0" smtClean="0"/>
              <a:t>Invoked for the stabilization of 2/1 tearing mode in W7-A</a:t>
            </a:r>
            <a:br>
              <a:rPr lang="en-US" dirty="0" smtClean="0"/>
            </a:br>
            <a:r>
              <a:rPr lang="en-US" dirty="0" smtClean="0"/>
              <a:t>(</a:t>
            </a:r>
            <a:r>
              <a:rPr lang="en-US" dirty="0"/>
              <a:t>W7-A team, </a:t>
            </a:r>
            <a:r>
              <a:rPr lang="en-US" dirty="0" err="1"/>
              <a:t>Nucl</a:t>
            </a:r>
            <a:r>
              <a:rPr lang="en-US" dirty="0"/>
              <a:t>. Fusion. 1980</a:t>
            </a:r>
            <a:r>
              <a:rPr lang="en-US" dirty="0" smtClean="0"/>
              <a:t>)</a:t>
            </a:r>
          </a:p>
          <a:p>
            <a:pPr>
              <a:spcBef>
                <a:spcPts val="1200"/>
              </a:spcBef>
            </a:pPr>
            <a:r>
              <a:rPr lang="en-US" dirty="0"/>
              <a:t>Lack of strong </a:t>
            </a:r>
            <a:r>
              <a:rPr lang="en-US" i="1" dirty="0" smtClean="0"/>
              <a:t>n</a:t>
            </a:r>
            <a:r>
              <a:rPr lang="en-US" dirty="0" smtClean="0"/>
              <a:t> = 1 </a:t>
            </a:r>
            <a:r>
              <a:rPr lang="en-US" dirty="0"/>
              <a:t>kink mode activity </a:t>
            </a:r>
            <a:r>
              <a:rPr lang="en-US" dirty="0" smtClean="0"/>
              <a:t>seen computationally</a:t>
            </a:r>
            <a:br>
              <a:rPr lang="en-US" dirty="0" smtClean="0"/>
            </a:br>
            <a:r>
              <a:rPr lang="en-US" sz="2800" dirty="0"/>
              <a:t>(Fu, et al., Phys. Plasmas. 2000</a:t>
            </a:r>
            <a:r>
              <a:rPr lang="en-US" sz="2800" dirty="0" smtClean="0"/>
              <a:t>)</a:t>
            </a:r>
            <a:endParaRPr lang="en-US" sz="2800" dirty="0"/>
          </a:p>
        </p:txBody>
      </p:sp>
      <p:sp>
        <p:nvSpPr>
          <p:cNvPr id="4" name="Title 3"/>
          <p:cNvSpPr>
            <a:spLocks noGrp="1"/>
          </p:cNvSpPr>
          <p:nvPr>
            <p:ph type="title"/>
          </p:nvPr>
        </p:nvSpPr>
        <p:spPr/>
        <p:txBody>
          <a:bodyPr>
            <a:normAutofit fontScale="90000"/>
          </a:bodyPr>
          <a:lstStyle/>
          <a:p>
            <a:r>
              <a:rPr lang="en-US" dirty="0" smtClean="0"/>
              <a:t>Low-q disruptions </a:t>
            </a:r>
            <a:r>
              <a:rPr lang="en-US" dirty="0"/>
              <a:t>cease to </a:t>
            </a:r>
            <a:r>
              <a:rPr lang="en-US" dirty="0" smtClean="0"/>
              <a:t>occur if vacuum transform </a:t>
            </a:r>
            <a:r>
              <a:rPr lang="en-US" dirty="0"/>
              <a:t>raised above </a:t>
            </a:r>
            <a:r>
              <a:rPr lang="en-US" b="1" dirty="0" smtClean="0">
                <a:latin typeface="Times New Roman"/>
                <a:cs typeface="Times New Roman"/>
              </a:rPr>
              <a:t>~</a:t>
            </a:r>
            <a:r>
              <a:rPr lang="en-US" dirty="0" smtClean="0">
                <a:latin typeface="Times New Roman"/>
                <a:cs typeface="Times New Roman"/>
              </a:rPr>
              <a:t> </a:t>
            </a:r>
            <a:r>
              <a:rPr lang="en-US" dirty="0" smtClean="0"/>
              <a:t>0.07 </a:t>
            </a:r>
            <a:endParaRPr lang="en-US" dirty="0"/>
          </a:p>
        </p:txBody>
      </p:sp>
      <p:pic>
        <p:nvPicPr>
          <p:cNvPr id="6" name="Picture 5" descr="lowq_hist_iotava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45920"/>
            <a:ext cx="4572000" cy="2540000"/>
          </a:xfrm>
          <a:prstGeom prst="rect">
            <a:avLst/>
          </a:prstGeom>
        </p:spPr>
      </p:pic>
      <p:pic>
        <p:nvPicPr>
          <p:cNvPr id="2" name="Picture 1" descr="lowq_q_vs_iotav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5920"/>
            <a:ext cx="4572000" cy="2540000"/>
          </a:xfrm>
          <a:prstGeom prst="rect">
            <a:avLst/>
          </a:prstGeom>
        </p:spPr>
      </p:pic>
    </p:spTree>
    <p:extLst>
      <p:ext uri="{BB962C8B-B14F-4D97-AF65-F5344CB8AC3E}">
        <p14:creationId xmlns:p14="http://schemas.microsoft.com/office/powerpoint/2010/main" val="166474531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solidFill>
                  <a:srgbClr val="B2C5DB"/>
                </a:solidFill>
              </a:rPr>
              <a:t>Compact Toroidal Hybrid</a:t>
            </a:r>
          </a:p>
          <a:p>
            <a:pPr>
              <a:buClrTx/>
            </a:pPr>
            <a:r>
              <a:rPr lang="en-US" dirty="0" smtClean="0">
                <a:solidFill>
                  <a:srgbClr val="B2C5DB"/>
                </a:solidFill>
              </a:rPr>
              <a:t>3D equilibrium reconstruction</a:t>
            </a:r>
          </a:p>
          <a:p>
            <a:r>
              <a:rPr lang="en-US" dirty="0" smtClean="0"/>
              <a:t>Disruption avoidance:</a:t>
            </a:r>
          </a:p>
          <a:p>
            <a:pPr marL="971550" lvl="1" indent="-514350">
              <a:buClrTx/>
              <a:buFont typeface="+mj-lt"/>
              <a:buAutoNum type="arabicPeriod"/>
            </a:pPr>
            <a:r>
              <a:rPr lang="en-US" dirty="0">
                <a:solidFill>
                  <a:srgbClr val="B2C5DB"/>
                </a:solidFill>
              </a:rPr>
              <a:t>Density limit disruptions</a:t>
            </a:r>
          </a:p>
          <a:p>
            <a:pPr marL="971550" lvl="1" indent="-514350">
              <a:buClrTx/>
              <a:buFont typeface="+mj-lt"/>
              <a:buAutoNum type="arabicPeriod"/>
            </a:pPr>
            <a:r>
              <a:rPr lang="en-US" dirty="0" smtClean="0">
                <a:solidFill>
                  <a:srgbClr val="B2C5DB"/>
                </a:solidFill>
              </a:rPr>
              <a:t>Low-</a:t>
            </a:r>
            <a:r>
              <a:rPr lang="en-US" i="1" dirty="0" smtClean="0">
                <a:solidFill>
                  <a:srgbClr val="B2C5DB"/>
                </a:solidFill>
              </a:rPr>
              <a:t>q</a:t>
            </a:r>
            <a:r>
              <a:rPr lang="en-US" dirty="0" smtClean="0">
                <a:solidFill>
                  <a:srgbClr val="B2C5DB"/>
                </a:solidFill>
              </a:rPr>
              <a:t> </a:t>
            </a:r>
            <a:r>
              <a:rPr lang="en-US" dirty="0">
                <a:solidFill>
                  <a:srgbClr val="B2C5DB"/>
                </a:solidFill>
              </a:rPr>
              <a:t>disruptions</a:t>
            </a:r>
          </a:p>
          <a:p>
            <a:pPr marL="971550" lvl="1" indent="-514350">
              <a:buFont typeface="+mj-lt"/>
              <a:buAutoNum type="arabicPeriod"/>
            </a:pPr>
            <a:r>
              <a:rPr lang="en-US" dirty="0" smtClean="0"/>
              <a:t>Vertically unstable plasmas</a:t>
            </a:r>
            <a:endParaRPr lang="en-US" dirty="0" smtClean="0">
              <a:solidFill>
                <a:srgbClr val="B2C5DB"/>
              </a:solidFill>
            </a:endParaRPr>
          </a:p>
          <a:p>
            <a:pPr>
              <a:buClrTx/>
            </a:pPr>
            <a:r>
              <a:rPr lang="en-US" dirty="0" smtClean="0">
                <a:solidFill>
                  <a:srgbClr val="B2C5DB"/>
                </a:solidFill>
              </a:rPr>
              <a:t>Summary and conclusions</a:t>
            </a:r>
            <a:endParaRPr lang="en-US" dirty="0">
              <a:solidFill>
                <a:srgbClr val="B2C5DB"/>
              </a:solidFill>
            </a:endParaRP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4041445328"/>
      </p:ext>
    </p:extLst>
  </p:cSld>
  <p:clrMapOvr>
    <a:masterClrMapping/>
  </p:clrMapOvr>
  <mc:AlternateContent xmlns:mc="http://schemas.openxmlformats.org/markup-compatibility/2006" xmlns:p14="http://schemas.microsoft.com/office/powerpoint/2010/main">
    <mc:Choice Requires="p14">
      <p:transition spd="slow" p14:dur="2000" advTm="8737"/>
    </mc:Choice>
    <mc:Fallback xmlns="">
      <p:transition xmlns:p14="http://schemas.microsoft.com/office/powerpoint/2010/main" spd="slow" advTm="8737"/>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7319"/>
            <a:ext cx="8747480" cy="1143000"/>
          </a:xfrm>
        </p:spPr>
        <p:txBody>
          <a:bodyPr>
            <a:normAutofit fontScale="90000"/>
          </a:bodyPr>
          <a:lstStyle/>
          <a:p>
            <a:r>
              <a:rPr lang="en-US" dirty="0" smtClean="0"/>
              <a:t>CTH discharges naturally elongated and can be susceptible to vertical instability</a:t>
            </a:r>
            <a:endParaRPr lang="en-US" baseline="-250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2800"/>
            <a:ext cx="4571999" cy="2235200"/>
          </a:xfrm>
          <a:prstGeom prst="rect">
            <a:avLst/>
          </a:prstGeom>
        </p:spPr>
      </p:pic>
      <p:pic>
        <p:nvPicPr>
          <p:cNvPr id="13" name="Picture 12" descr="fs_13030807_t1657m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622800"/>
            <a:ext cx="4572000" cy="22352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15046"/>
            <a:ext cx="4572000" cy="4572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2115046"/>
            <a:ext cx="4572000" cy="4572000"/>
          </a:xfrm>
          <a:prstGeom prst="rect">
            <a:avLst/>
          </a:prstGeom>
        </p:spPr>
      </p:pic>
      <p:sp>
        <p:nvSpPr>
          <p:cNvPr id="5" name="Content Placeholder 4"/>
          <p:cNvSpPr>
            <a:spLocks noGrp="1"/>
          </p:cNvSpPr>
          <p:nvPr>
            <p:ph sz="half" idx="1"/>
          </p:nvPr>
        </p:nvSpPr>
        <p:spPr>
          <a:xfrm>
            <a:off x="457200" y="1600200"/>
            <a:ext cx="4038600" cy="1427902"/>
          </a:xfrm>
        </p:spPr>
        <p:txBody>
          <a:bodyPr>
            <a:normAutofit fontScale="92500" lnSpcReduction="20000"/>
          </a:bodyPr>
          <a:lstStyle/>
          <a:p>
            <a:r>
              <a:rPr lang="en-US" dirty="0" smtClean="0"/>
              <a:t>ECRH plasma </a:t>
            </a:r>
            <a:r>
              <a:rPr lang="en-US" i="1" dirty="0" err="1" smtClean="0"/>
              <a:t>I</a:t>
            </a:r>
            <a:r>
              <a:rPr lang="en-US" baseline="-25000" dirty="0" err="1" smtClean="0"/>
              <a:t>p</a:t>
            </a:r>
            <a:r>
              <a:rPr lang="en-US" dirty="0" smtClean="0"/>
              <a:t> = 0 kA</a:t>
            </a:r>
          </a:p>
          <a:p>
            <a:pPr lvl="1"/>
            <a:r>
              <a:rPr lang="en-US" dirty="0" smtClean="0"/>
              <a:t>Mean </a:t>
            </a:r>
            <a:r>
              <a:rPr lang="en-US" i="1" dirty="0" err="1" smtClean="0"/>
              <a:t>κ</a:t>
            </a:r>
            <a:r>
              <a:rPr lang="en-US" dirty="0" smtClean="0"/>
              <a:t> = 2.77</a:t>
            </a:r>
          </a:p>
          <a:p>
            <a:pPr lvl="1"/>
            <a:r>
              <a:rPr lang="en-US" dirty="0" smtClean="0"/>
              <a:t>Fractional transform</a:t>
            </a:r>
            <a:br>
              <a:rPr lang="en-US" dirty="0" smtClean="0"/>
            </a:br>
            <a:r>
              <a:rPr lang="en-US" i="1" dirty="0" smtClean="0"/>
              <a:t>f</a:t>
            </a:r>
            <a:r>
              <a:rPr lang="en-US" dirty="0" smtClean="0"/>
              <a:t> = </a:t>
            </a:r>
            <a:r>
              <a:rPr lang="en-US" i="1" dirty="0" err="1" smtClean="0"/>
              <a:t>ι</a:t>
            </a:r>
            <a:r>
              <a:rPr lang="en-US" baseline="-25000" dirty="0" err="1" smtClean="0"/>
              <a:t>vac</a:t>
            </a:r>
            <a:r>
              <a:rPr lang="en-US" dirty="0"/>
              <a:t>(</a:t>
            </a:r>
            <a:r>
              <a:rPr lang="en-US" i="1" dirty="0"/>
              <a:t>a</a:t>
            </a:r>
            <a:r>
              <a:rPr lang="en-US" dirty="0"/>
              <a:t>)/</a:t>
            </a:r>
            <a:r>
              <a:rPr lang="en-US" i="1" dirty="0" err="1"/>
              <a:t>ι</a:t>
            </a:r>
            <a:r>
              <a:rPr lang="en-US" baseline="-25000" dirty="0" err="1"/>
              <a:t>tot</a:t>
            </a:r>
            <a:r>
              <a:rPr lang="en-US" dirty="0"/>
              <a:t>(</a:t>
            </a:r>
            <a:r>
              <a:rPr lang="en-US" i="1" dirty="0"/>
              <a:t>a</a:t>
            </a:r>
            <a:r>
              <a:rPr lang="en-US" dirty="0"/>
              <a:t>) = </a:t>
            </a:r>
            <a:r>
              <a:rPr lang="en-US" dirty="0" smtClean="0"/>
              <a:t>1</a:t>
            </a:r>
          </a:p>
        </p:txBody>
      </p:sp>
      <p:sp>
        <p:nvSpPr>
          <p:cNvPr id="9" name="Content Placeholder 8"/>
          <p:cNvSpPr>
            <a:spLocks noGrp="1"/>
          </p:cNvSpPr>
          <p:nvPr>
            <p:ph sz="half" idx="2"/>
          </p:nvPr>
        </p:nvSpPr>
        <p:spPr>
          <a:xfrm>
            <a:off x="4648200" y="1600200"/>
            <a:ext cx="4038600" cy="1427902"/>
          </a:xfrm>
        </p:spPr>
        <p:txBody>
          <a:bodyPr>
            <a:normAutofit fontScale="92500" lnSpcReduction="20000"/>
          </a:bodyPr>
          <a:lstStyle/>
          <a:p>
            <a:r>
              <a:rPr lang="en-US" dirty="0" smtClean="0"/>
              <a:t>At peak </a:t>
            </a:r>
            <a:r>
              <a:rPr lang="en-US" i="1" dirty="0" err="1" smtClean="0"/>
              <a:t>I</a:t>
            </a:r>
            <a:r>
              <a:rPr lang="en-US" baseline="-25000" dirty="0" err="1" smtClean="0"/>
              <a:t>p</a:t>
            </a:r>
            <a:r>
              <a:rPr lang="en-US" dirty="0" smtClean="0"/>
              <a:t> = 75 kA</a:t>
            </a:r>
          </a:p>
          <a:p>
            <a:pPr lvl="1"/>
            <a:r>
              <a:rPr lang="en-US" dirty="0" smtClean="0"/>
              <a:t>Mean </a:t>
            </a:r>
            <a:r>
              <a:rPr lang="en-US" i="1" dirty="0" err="1" smtClean="0"/>
              <a:t>κ</a:t>
            </a:r>
            <a:r>
              <a:rPr lang="en-US" dirty="0" smtClean="0"/>
              <a:t> </a:t>
            </a:r>
            <a:r>
              <a:rPr lang="en-US" dirty="0"/>
              <a:t>= </a:t>
            </a:r>
            <a:r>
              <a:rPr lang="en-US" dirty="0" smtClean="0"/>
              <a:t>1.48</a:t>
            </a:r>
          </a:p>
          <a:p>
            <a:pPr lvl="1"/>
            <a:r>
              <a:rPr lang="en-US" dirty="0" smtClean="0"/>
              <a:t>Fractional </a:t>
            </a:r>
            <a:r>
              <a:rPr lang="en-US" dirty="0" err="1" smtClean="0"/>
              <a:t>transfrom</a:t>
            </a:r>
            <a:r>
              <a:rPr lang="en-US" dirty="0" smtClean="0"/>
              <a:t/>
            </a:r>
            <a:br>
              <a:rPr lang="en-US" dirty="0" smtClean="0"/>
            </a:br>
            <a:r>
              <a:rPr lang="en-US" i="1" dirty="0" smtClean="0"/>
              <a:t>f</a:t>
            </a:r>
            <a:r>
              <a:rPr lang="en-US" dirty="0" smtClean="0"/>
              <a:t> = 0.0634</a:t>
            </a:r>
            <a:endParaRPr lang="en-US" dirty="0"/>
          </a:p>
        </p:txBody>
      </p:sp>
    </p:spTree>
    <p:extLst>
      <p:ext uri="{BB962C8B-B14F-4D97-AF65-F5344CB8AC3E}">
        <p14:creationId xmlns:p14="http://schemas.microsoft.com/office/powerpoint/2010/main" val="711004833"/>
      </p:ext>
    </p:extLst>
  </p:cSld>
  <p:clrMapOvr>
    <a:masterClrMapping/>
  </p:clrMapOvr>
  <mc:AlternateContent xmlns:mc="http://schemas.openxmlformats.org/markup-compatibility/2006" xmlns:p14="http://schemas.microsoft.com/office/powerpoint/2010/main">
    <mc:Choice Requires="p14">
      <p:transition spd="slow" p14:dur="2000" advTm="81199"/>
    </mc:Choice>
    <mc:Fallback xmlns="">
      <p:transition xmlns:p14="http://schemas.microsoft.com/office/powerpoint/2010/main" spd="slow" advTm="81199"/>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iftra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6858000" cy="4572000"/>
          </a:xfrm>
          <a:prstGeom prst="rect">
            <a:avLst/>
          </a:prstGeom>
        </p:spPr>
      </p:pic>
      <p:sp>
        <p:nvSpPr>
          <p:cNvPr id="8" name="Content Placeholder 7"/>
          <p:cNvSpPr>
            <a:spLocks noGrp="1"/>
          </p:cNvSpPr>
          <p:nvPr>
            <p:ph idx="1"/>
          </p:nvPr>
        </p:nvSpPr>
        <p:spPr>
          <a:xfrm>
            <a:off x="457200" y="1600201"/>
            <a:ext cx="8229600" cy="817576"/>
          </a:xfrm>
        </p:spPr>
        <p:txBody>
          <a:bodyPr>
            <a:normAutofit fontScale="85000" lnSpcReduction="10000"/>
          </a:bodyPr>
          <a:lstStyle/>
          <a:p>
            <a:r>
              <a:rPr lang="en-US" dirty="0" smtClean="0"/>
              <a:t>Vertical position inferred from magnetic diagnostics</a:t>
            </a:r>
            <a:endParaRPr lang="en-US" dirty="0"/>
          </a:p>
        </p:txBody>
      </p:sp>
      <p:sp>
        <p:nvSpPr>
          <p:cNvPr id="2" name="Title 1"/>
          <p:cNvSpPr>
            <a:spLocks noGrp="1"/>
          </p:cNvSpPr>
          <p:nvPr>
            <p:ph type="title"/>
          </p:nvPr>
        </p:nvSpPr>
        <p:spPr/>
        <p:txBody>
          <a:bodyPr>
            <a:normAutofit fontScale="90000"/>
          </a:bodyPr>
          <a:lstStyle/>
          <a:p>
            <a:r>
              <a:rPr lang="en-US" dirty="0" smtClean="0"/>
              <a:t>Elongated plasmas are measured to be vertically unstable</a:t>
            </a:r>
            <a:endParaRPr lang="en-US" dirty="0"/>
          </a:p>
        </p:txBody>
      </p:sp>
      <p:pic>
        <p:nvPicPr>
          <p:cNvPr id="6" name="Picture 5" descr="updown_cube_setup.eps"/>
          <p:cNvPicPr>
            <a:picLocks noChangeAspect="1"/>
          </p:cNvPicPr>
          <p:nvPr/>
        </p:nvPicPr>
        <p:blipFill>
          <a:blip r:embed="rId4"/>
          <a:stretch>
            <a:fillRect/>
          </a:stretch>
        </p:blipFill>
        <p:spPr>
          <a:xfrm>
            <a:off x="6150227" y="3628036"/>
            <a:ext cx="2743200" cy="2555178"/>
          </a:xfrm>
          <a:prstGeom prst="rect">
            <a:avLst/>
          </a:prstGeom>
        </p:spPr>
      </p:pic>
      <p:pic>
        <p:nvPicPr>
          <p:cNvPr id="7" name="Picture 6" descr="bpupdow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8827" y="3024853"/>
            <a:ext cx="2286000" cy="596044"/>
          </a:xfrm>
          <a:prstGeom prst="rect">
            <a:avLst/>
          </a:prstGeom>
        </p:spPr>
      </p:pic>
    </p:spTree>
    <p:extLst>
      <p:ext uri="{BB962C8B-B14F-4D97-AF65-F5344CB8AC3E}">
        <p14:creationId xmlns:p14="http://schemas.microsoft.com/office/powerpoint/2010/main" val="232891847"/>
      </p:ext>
    </p:extLst>
  </p:cSld>
  <p:clrMapOvr>
    <a:masterClrMapping/>
  </p:clrMapOvr>
  <mc:AlternateContent xmlns:mc="http://schemas.openxmlformats.org/markup-compatibility/2006" xmlns:p14="http://schemas.microsoft.com/office/powerpoint/2010/main">
    <mc:Choice Requires="p14">
      <p:transition spd="slow" p14:dur="2000" advTm="19122"/>
    </mc:Choice>
    <mc:Fallback xmlns="">
      <p:transition xmlns:p14="http://schemas.microsoft.com/office/powerpoint/2010/main" spd="slow" advTm="19122"/>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Vertical motion is also detected by interferometry and SXR cameras</a:t>
            </a:r>
            <a:endParaRPr lang="en-US" dirty="0"/>
          </a:p>
        </p:txBody>
      </p:sp>
      <p:pic>
        <p:nvPicPr>
          <p:cNvPr id="6" name="Picture 5" descr="intfrmchords_fs_vv_130627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50063"/>
            <a:ext cx="4114800" cy="2285756"/>
          </a:xfrm>
          <a:prstGeom prst="rect">
            <a:avLst/>
          </a:prstGeom>
        </p:spPr>
      </p:pic>
      <p:sp>
        <p:nvSpPr>
          <p:cNvPr id="7" name="TextBox 6"/>
          <p:cNvSpPr txBox="1"/>
          <p:nvPr/>
        </p:nvSpPr>
        <p:spPr>
          <a:xfrm>
            <a:off x="849056" y="1695941"/>
            <a:ext cx="3506188" cy="461665"/>
          </a:xfrm>
          <a:prstGeom prst="rect">
            <a:avLst/>
          </a:prstGeom>
          <a:noFill/>
        </p:spPr>
        <p:txBody>
          <a:bodyPr wrap="none" rtlCol="0">
            <a:spAutoFit/>
          </a:bodyPr>
          <a:lstStyle/>
          <a:p>
            <a:pPr algn="ctr"/>
            <a:r>
              <a:rPr lang="en-US" sz="2400" dirty="0" smtClean="0"/>
              <a:t>1mm wave interferometer</a:t>
            </a:r>
            <a:endParaRPr lang="en-US" sz="2400" dirty="0"/>
          </a:p>
        </p:txBody>
      </p:sp>
      <p:pic>
        <p:nvPicPr>
          <p:cNvPr id="10" name="Picture 9" descr="sxrchords_fs_vv_130627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970" y="1950063"/>
            <a:ext cx="4114800" cy="2285756"/>
          </a:xfrm>
          <a:prstGeom prst="rect">
            <a:avLst/>
          </a:prstGeom>
        </p:spPr>
      </p:pic>
      <p:sp>
        <p:nvSpPr>
          <p:cNvPr id="8" name="TextBox 7"/>
          <p:cNvSpPr txBox="1"/>
          <p:nvPr/>
        </p:nvSpPr>
        <p:spPr>
          <a:xfrm>
            <a:off x="5354037" y="1695941"/>
            <a:ext cx="2665213" cy="461665"/>
          </a:xfrm>
          <a:prstGeom prst="rect">
            <a:avLst/>
          </a:prstGeom>
          <a:noFill/>
        </p:spPr>
        <p:txBody>
          <a:bodyPr wrap="none" rtlCol="0">
            <a:spAutoFit/>
          </a:bodyPr>
          <a:lstStyle/>
          <a:p>
            <a:pPr algn="ctr"/>
            <a:r>
              <a:rPr lang="en-US" sz="2400" dirty="0" smtClean="0"/>
              <a:t>SXR pinhole camera</a:t>
            </a:r>
            <a:endParaRPr lang="en-US" sz="2400" dirty="0"/>
          </a:p>
        </p:txBody>
      </p:sp>
      <p:pic>
        <p:nvPicPr>
          <p:cNvPr id="4" name="Picture 3" descr="nedl_130627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90026"/>
            <a:ext cx="5029200" cy="2794000"/>
          </a:xfrm>
          <a:prstGeom prst="rect">
            <a:avLst/>
          </a:prstGeom>
        </p:spPr>
      </p:pic>
      <p:pic>
        <p:nvPicPr>
          <p:cNvPr id="11" name="Picture 10" descr="sxr_13062730.png"/>
          <p:cNvPicPr>
            <a:picLocks noChangeAspect="1"/>
          </p:cNvPicPr>
          <p:nvPr/>
        </p:nvPicPr>
        <p:blipFill rotWithShape="1">
          <a:blip r:embed="rId6">
            <a:extLst>
              <a:ext uri="{28A0092B-C50C-407E-A947-70E740481C1C}">
                <a14:useLocalDpi xmlns:a14="http://schemas.microsoft.com/office/drawing/2010/main" val="0"/>
              </a:ext>
            </a:extLst>
          </a:blip>
          <a:srcRect l="5682" r="2206"/>
          <a:stretch/>
        </p:blipFill>
        <p:spPr>
          <a:xfrm>
            <a:off x="4511520" y="3990026"/>
            <a:ext cx="4632480" cy="2794000"/>
          </a:xfrm>
          <a:prstGeom prst="rect">
            <a:avLst/>
          </a:prstGeom>
        </p:spPr>
      </p:pic>
    </p:spTree>
    <p:extLst>
      <p:ext uri="{BB962C8B-B14F-4D97-AF65-F5344CB8AC3E}">
        <p14:creationId xmlns:p14="http://schemas.microsoft.com/office/powerpoint/2010/main" val="3702141810"/>
      </p:ext>
    </p:extLst>
  </p:cSld>
  <p:clrMapOvr>
    <a:masterClrMapping/>
  </p:clrMapOvr>
  <mc:AlternateContent xmlns:mc="http://schemas.openxmlformats.org/markup-compatibility/2006" xmlns:p14="http://schemas.microsoft.com/office/powerpoint/2010/main">
    <mc:Choice Requires="p14">
      <p:transition spd="slow" p14:dur="2000" advTm="43139"/>
    </mc:Choice>
    <mc:Fallback xmlns="">
      <p:transition xmlns:p14="http://schemas.microsoft.com/office/powerpoint/2010/main" spd="slow" advTm="43139"/>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t_vdriftk_wth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8290"/>
            <a:ext cx="4572000" cy="3265714"/>
          </a:xfrm>
          <a:prstGeom prst="rect">
            <a:avLst/>
          </a:prstGeom>
        </p:spPr>
      </p:pic>
      <p:sp>
        <p:nvSpPr>
          <p:cNvPr id="4" name="Content Placeholder 3"/>
          <p:cNvSpPr>
            <a:spLocks noGrp="1"/>
          </p:cNvSpPr>
          <p:nvPr>
            <p:ph idx="1"/>
          </p:nvPr>
        </p:nvSpPr>
        <p:spPr/>
        <p:txBody>
          <a:bodyPr>
            <a:normAutofit/>
          </a:bodyPr>
          <a:lstStyle/>
          <a:p>
            <a:r>
              <a:rPr lang="en-US" sz="2800" dirty="0" smtClean="0"/>
              <a:t>Large ensemble of discharges with varied elongation and fractional transform</a:t>
            </a:r>
          </a:p>
        </p:txBody>
      </p:sp>
      <p:sp>
        <p:nvSpPr>
          <p:cNvPr id="2" name="Title 1"/>
          <p:cNvSpPr>
            <a:spLocks noGrp="1"/>
          </p:cNvSpPr>
          <p:nvPr>
            <p:ph type="title"/>
          </p:nvPr>
        </p:nvSpPr>
        <p:spPr/>
        <p:txBody>
          <a:bodyPr>
            <a:normAutofit fontScale="90000"/>
          </a:bodyPr>
          <a:lstStyle/>
          <a:p>
            <a:r>
              <a:rPr lang="en-US" dirty="0" smtClean="0"/>
              <a:t>Discharges exhibit faster drift at high elongation and low fractional transform</a:t>
            </a:r>
            <a:endParaRPr lang="en-US" dirty="0"/>
          </a:p>
        </p:txBody>
      </p:sp>
    </p:spTree>
    <p:extLst>
      <p:ext uri="{BB962C8B-B14F-4D97-AF65-F5344CB8AC3E}">
        <p14:creationId xmlns:p14="http://schemas.microsoft.com/office/powerpoint/2010/main" val="54660859"/>
      </p:ext>
    </p:extLst>
  </p:cSld>
  <p:clrMapOvr>
    <a:masterClrMapping/>
  </p:clrMapOvr>
  <mc:AlternateContent xmlns:mc="http://schemas.openxmlformats.org/markup-compatibility/2006" xmlns:p14="http://schemas.microsoft.com/office/powerpoint/2010/main">
    <mc:Choice Requires="p14">
      <p:transition spd="slow" p14:dur="2000" advTm="32846"/>
    </mc:Choice>
    <mc:Fallback xmlns="">
      <p:transition xmlns:p14="http://schemas.microsoft.com/office/powerpoint/2010/main" spd="slow" advTm="32846"/>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ert_vdriftk_wth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8290"/>
            <a:ext cx="4572000" cy="3265714"/>
          </a:xfrm>
          <a:prstGeom prst="rect">
            <a:avLst/>
          </a:prstGeom>
        </p:spPr>
      </p:pic>
      <p:sp>
        <p:nvSpPr>
          <p:cNvPr id="4" name="Content Placeholder 3"/>
          <p:cNvSpPr>
            <a:spLocks noGrp="1"/>
          </p:cNvSpPr>
          <p:nvPr>
            <p:ph idx="1"/>
          </p:nvPr>
        </p:nvSpPr>
        <p:spPr/>
        <p:txBody>
          <a:bodyPr>
            <a:normAutofit/>
          </a:bodyPr>
          <a:lstStyle/>
          <a:p>
            <a:r>
              <a:rPr lang="en-US" sz="2800" dirty="0" smtClean="0"/>
              <a:t>Large ensemble of discharges with varied elongation and fractional transform</a:t>
            </a:r>
          </a:p>
        </p:txBody>
      </p:sp>
      <p:sp>
        <p:nvSpPr>
          <p:cNvPr id="2" name="Title 1"/>
          <p:cNvSpPr>
            <a:spLocks noGrp="1"/>
          </p:cNvSpPr>
          <p:nvPr>
            <p:ph type="title"/>
          </p:nvPr>
        </p:nvSpPr>
        <p:spPr/>
        <p:txBody>
          <a:bodyPr>
            <a:normAutofit fontScale="90000"/>
          </a:bodyPr>
          <a:lstStyle/>
          <a:p>
            <a:r>
              <a:rPr lang="en-US" dirty="0" smtClean="0"/>
              <a:t>Discharges exhibit faster drift at high elongation and low fractional transform</a:t>
            </a:r>
            <a:endParaRPr lang="en-US" dirty="0"/>
          </a:p>
        </p:txBody>
      </p:sp>
      <p:pic>
        <p:nvPicPr>
          <p:cNvPr id="3" name="Picture 2" descr="vert_vdriftf_wthr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658290"/>
            <a:ext cx="4572000" cy="3265714"/>
          </a:xfrm>
          <a:prstGeom prst="rect">
            <a:avLst/>
          </a:prstGeom>
        </p:spPr>
      </p:pic>
    </p:spTree>
    <p:extLst>
      <p:ext uri="{BB962C8B-B14F-4D97-AF65-F5344CB8AC3E}">
        <p14:creationId xmlns:p14="http://schemas.microsoft.com/office/powerpoint/2010/main" val="658114249"/>
      </p:ext>
    </p:extLst>
  </p:cSld>
  <p:clrMapOvr>
    <a:masterClrMapping/>
  </p:clrMapOvr>
  <mc:AlternateContent xmlns:mc="http://schemas.openxmlformats.org/markup-compatibility/2006" xmlns:p14="http://schemas.microsoft.com/office/powerpoint/2010/main">
    <mc:Choice Requires="p14">
      <p:transition spd="slow" p14:dur="2000" advTm="9455"/>
    </mc:Choice>
    <mc:Fallback xmlns="">
      <p:transition xmlns:p14="http://schemas.microsoft.com/office/powerpoint/2010/main" spd="slow" advTm="9455"/>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Plasmas with high elongation stabilized by addition of vacuum transform</a:t>
            </a:r>
            <a:endParaRPr lang="en-US" baseline="-25000" dirty="0"/>
          </a:p>
        </p:txBody>
      </p:sp>
      <p:pic>
        <p:nvPicPr>
          <p:cNvPr id="3" name="Picture 2" descr="vert_box_wthres_re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1737360"/>
            <a:ext cx="7863840" cy="4368800"/>
          </a:xfrm>
          <a:prstGeom prst="rect">
            <a:avLst/>
          </a:prstGeom>
        </p:spPr>
      </p:pic>
      <p:sp>
        <p:nvSpPr>
          <p:cNvPr id="2" name="TextBox 1"/>
          <p:cNvSpPr txBox="1"/>
          <p:nvPr/>
        </p:nvSpPr>
        <p:spPr>
          <a:xfrm>
            <a:off x="3384340" y="6309360"/>
            <a:ext cx="5759660" cy="461665"/>
          </a:xfrm>
          <a:prstGeom prst="rect">
            <a:avLst/>
          </a:prstGeom>
          <a:noFill/>
        </p:spPr>
        <p:txBody>
          <a:bodyPr wrap="none" rtlCol="0">
            <a:spAutoFit/>
          </a:bodyPr>
          <a:lstStyle/>
          <a:p>
            <a:r>
              <a:rPr lang="en-US" sz="2400" dirty="0" smtClean="0"/>
              <a:t>(M.C</a:t>
            </a:r>
            <a:r>
              <a:rPr lang="en-US" sz="2400" dirty="0"/>
              <a:t>. ArchMiller, et al., Phys. </a:t>
            </a:r>
            <a:r>
              <a:rPr lang="en-US" sz="2400" dirty="0" smtClean="0"/>
              <a:t>Plasmas. 2014)</a:t>
            </a:r>
            <a:endParaRPr lang="en-US" sz="2400" dirty="0"/>
          </a:p>
        </p:txBody>
      </p:sp>
    </p:spTree>
    <p:extLst>
      <p:ext uri="{BB962C8B-B14F-4D97-AF65-F5344CB8AC3E}">
        <p14:creationId xmlns:p14="http://schemas.microsoft.com/office/powerpoint/2010/main" val="1300310192"/>
      </p:ext>
    </p:extLst>
  </p:cSld>
  <p:clrMapOvr>
    <a:masterClrMapping/>
  </p:clrMapOvr>
  <mc:AlternateContent xmlns:mc="http://schemas.openxmlformats.org/markup-compatibility/2006" xmlns:p14="http://schemas.microsoft.com/office/powerpoint/2010/main">
    <mc:Choice Requires="p14">
      <p:transition spd="slow" p14:dur="2000" advTm="49042"/>
    </mc:Choice>
    <mc:Fallback xmlns="">
      <p:transition xmlns:p14="http://schemas.microsoft.com/office/powerpoint/2010/main" spd="slow" advTm="49042"/>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vert_box_nodata_Fu_re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556000"/>
            <a:ext cx="5943600" cy="3302000"/>
          </a:xfrm>
          <a:prstGeom prst="rect">
            <a:avLst/>
          </a:prstGeom>
        </p:spPr>
      </p:pic>
      <p:sp>
        <p:nvSpPr>
          <p:cNvPr id="3" name="Content Placeholder 2"/>
          <p:cNvSpPr>
            <a:spLocks noGrp="1"/>
          </p:cNvSpPr>
          <p:nvPr>
            <p:ph idx="1"/>
          </p:nvPr>
        </p:nvSpPr>
        <p:spPr/>
        <p:txBody>
          <a:bodyPr>
            <a:normAutofit lnSpcReduction="10000"/>
          </a:bodyPr>
          <a:lstStyle/>
          <a:p>
            <a:r>
              <a:rPr lang="en-US" sz="2400" dirty="0"/>
              <a:t>Energy principle used to derive </a:t>
            </a:r>
            <a:r>
              <a:rPr lang="en-US" sz="2400" dirty="0" smtClean="0"/>
              <a:t>fraction </a:t>
            </a:r>
            <a:r>
              <a:rPr lang="en-US" sz="2400" dirty="0"/>
              <a:t>of vacuum </a:t>
            </a:r>
            <a:r>
              <a:rPr lang="en-US" sz="2400" dirty="0" smtClean="0"/>
              <a:t>transform </a:t>
            </a:r>
            <a:r>
              <a:rPr lang="en-US" sz="2400" dirty="0"/>
              <a:t>needed to stabilize vertical </a:t>
            </a:r>
            <a:r>
              <a:rPr lang="en-US" sz="2400" dirty="0" smtClean="0"/>
              <a:t>mode in a current-carrying </a:t>
            </a:r>
            <a:r>
              <a:rPr lang="en-US" sz="2400" dirty="0" err="1" smtClean="0"/>
              <a:t>stellarator</a:t>
            </a:r>
            <a:r>
              <a:rPr lang="en-US" sz="2400" dirty="0" smtClean="0"/>
              <a:t> </a:t>
            </a:r>
            <a:r>
              <a:rPr lang="en-US" sz="2200" dirty="0" smtClean="0"/>
              <a:t>(</a:t>
            </a:r>
            <a:r>
              <a:rPr lang="en-US" sz="2200" dirty="0"/>
              <a:t>G.Y. Fu</a:t>
            </a:r>
            <a:r>
              <a:rPr lang="en-US" sz="2200" dirty="0" smtClean="0"/>
              <a:t>, Phys. Plasmas, 2000)</a:t>
            </a:r>
          </a:p>
          <a:p>
            <a:endParaRPr lang="en-US" sz="2200" dirty="0"/>
          </a:p>
          <a:p>
            <a:r>
              <a:rPr lang="en-US" sz="2200" dirty="0" smtClean="0"/>
              <a:t> </a:t>
            </a:r>
          </a:p>
          <a:p>
            <a:pPr marL="0" indent="0">
              <a:buNone/>
            </a:pPr>
            <a:r>
              <a:rPr lang="en-US" sz="2200" dirty="0" smtClean="0"/>
              <a:t> </a:t>
            </a:r>
            <a:endParaRPr lang="en-US" sz="2400" dirty="0" smtClean="0"/>
          </a:p>
          <a:p>
            <a:r>
              <a:rPr lang="en-US" sz="2400" dirty="0"/>
              <a:t>L</a:t>
            </a:r>
            <a:r>
              <a:rPr lang="en-US" sz="2400" dirty="0" smtClean="0"/>
              <a:t>arge aspect ratio,</a:t>
            </a:r>
            <a:br>
              <a:rPr lang="en-US" sz="2400" dirty="0" smtClean="0"/>
            </a:br>
            <a:r>
              <a:rPr lang="en-US" sz="2400" dirty="0" smtClean="0"/>
              <a:t>low-β </a:t>
            </a:r>
            <a:r>
              <a:rPr lang="en-US" sz="2400" dirty="0" err="1" smtClean="0"/>
              <a:t>stellarator</a:t>
            </a:r>
            <a:endParaRPr lang="en-US" sz="2400" dirty="0" smtClean="0"/>
          </a:p>
          <a:p>
            <a:r>
              <a:rPr lang="en-US" sz="2400" dirty="0"/>
              <a:t>U</a:t>
            </a:r>
            <a:r>
              <a:rPr lang="en-US" sz="2400" dirty="0" smtClean="0"/>
              <a:t>niform profiles of</a:t>
            </a:r>
            <a:r>
              <a:rPr lang="en-US" sz="2400" dirty="0"/>
              <a:t/>
            </a:r>
            <a:br>
              <a:rPr lang="en-US" sz="2400" dirty="0"/>
            </a:br>
            <a:r>
              <a:rPr lang="en-US" sz="2400" dirty="0" smtClean="0"/>
              <a:t>current density and</a:t>
            </a:r>
            <a:r>
              <a:rPr lang="en-US" sz="2400" dirty="0"/>
              <a:t/>
            </a:r>
            <a:br>
              <a:rPr lang="en-US" sz="2400" dirty="0"/>
            </a:br>
            <a:r>
              <a:rPr lang="en-US" sz="2400" dirty="0" smtClean="0"/>
              <a:t>vacuum rotational</a:t>
            </a:r>
            <a:r>
              <a:rPr lang="en-US" sz="2400" dirty="0"/>
              <a:t/>
            </a:r>
            <a:br>
              <a:rPr lang="en-US" sz="2400" dirty="0"/>
            </a:br>
            <a:r>
              <a:rPr lang="en-US" sz="2400" dirty="0" err="1" smtClean="0"/>
              <a:t>transfrom</a:t>
            </a:r>
            <a:endParaRPr lang="en-US" sz="2400" dirty="0" smtClean="0"/>
          </a:p>
        </p:txBody>
      </p:sp>
      <p:sp>
        <p:nvSpPr>
          <p:cNvPr id="4" name="Title 3"/>
          <p:cNvSpPr>
            <a:spLocks noGrp="1"/>
          </p:cNvSpPr>
          <p:nvPr>
            <p:ph type="title"/>
          </p:nvPr>
        </p:nvSpPr>
        <p:spPr/>
        <p:txBody>
          <a:bodyPr>
            <a:normAutofit fontScale="90000"/>
          </a:bodyPr>
          <a:lstStyle/>
          <a:p>
            <a:r>
              <a:rPr lang="en-US" dirty="0" smtClean="0"/>
              <a:t>Qualitative agreement with analytic criterion for </a:t>
            </a:r>
            <a:r>
              <a:rPr lang="en-US" dirty="0"/>
              <a:t>v</a:t>
            </a:r>
            <a:r>
              <a:rPr lang="en-US" dirty="0" smtClean="0"/>
              <a:t>ertical stability</a:t>
            </a:r>
            <a:endParaRPr lang="en-US" dirty="0"/>
          </a:p>
        </p:txBody>
      </p:sp>
      <p:pic>
        <p:nvPicPr>
          <p:cNvPr id="8" name="Picture 7" descr="GYFu_criter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89" y="2801065"/>
            <a:ext cx="2743200" cy="733168"/>
          </a:xfrm>
          <a:prstGeom prst="rect">
            <a:avLst/>
          </a:prstGeom>
        </p:spPr>
      </p:pic>
      <p:grpSp>
        <p:nvGrpSpPr>
          <p:cNvPr id="12" name="Group 11"/>
          <p:cNvGrpSpPr/>
          <p:nvPr/>
        </p:nvGrpSpPr>
        <p:grpSpPr>
          <a:xfrm>
            <a:off x="5402286" y="5290553"/>
            <a:ext cx="1280160" cy="512036"/>
            <a:chOff x="5402286" y="5290553"/>
            <a:chExt cx="1280160" cy="512036"/>
          </a:xfrm>
        </p:grpSpPr>
        <p:sp>
          <p:nvSpPr>
            <p:cNvPr id="13" name="Oval 12"/>
            <p:cNvSpPr>
              <a:spLocks noChangeAspect="1"/>
            </p:cNvSpPr>
            <p:nvPr/>
          </p:nvSpPr>
          <p:spPr>
            <a:xfrm>
              <a:off x="5402286" y="5290553"/>
              <a:ext cx="1280160" cy="5120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5457767" y="5361905"/>
              <a:ext cx="1169198" cy="369332"/>
            </a:xfrm>
            <a:prstGeom prst="rect">
              <a:avLst/>
            </a:prstGeom>
            <a:noFill/>
          </p:spPr>
          <p:txBody>
            <a:bodyPr wrap="none" rtlCol="0">
              <a:spAutoFit/>
            </a:bodyPr>
            <a:lstStyle/>
            <a:p>
              <a:r>
                <a:rPr lang="en-US" dirty="0" smtClean="0">
                  <a:solidFill>
                    <a:schemeClr val="bg2"/>
                  </a:solidFill>
                </a:rPr>
                <a:t>UNSTABLE</a:t>
              </a:r>
              <a:endParaRPr lang="en-US" dirty="0">
                <a:solidFill>
                  <a:schemeClr val="bg2"/>
                </a:solidFill>
              </a:endParaRPr>
            </a:p>
          </p:txBody>
        </p:sp>
      </p:grpSp>
      <p:grpSp>
        <p:nvGrpSpPr>
          <p:cNvPr id="15" name="Group 14"/>
          <p:cNvGrpSpPr/>
          <p:nvPr/>
        </p:nvGrpSpPr>
        <p:grpSpPr>
          <a:xfrm>
            <a:off x="4325221" y="4374106"/>
            <a:ext cx="1280160" cy="512036"/>
            <a:chOff x="4325221" y="4345884"/>
            <a:chExt cx="1280160" cy="512036"/>
          </a:xfrm>
        </p:grpSpPr>
        <p:sp>
          <p:nvSpPr>
            <p:cNvPr id="16" name="Oval 15"/>
            <p:cNvSpPr>
              <a:spLocks noChangeAspect="1"/>
            </p:cNvSpPr>
            <p:nvPr/>
          </p:nvSpPr>
          <p:spPr>
            <a:xfrm>
              <a:off x="4325221" y="4345884"/>
              <a:ext cx="1280160" cy="5120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4529256" y="4417236"/>
              <a:ext cx="872091" cy="369332"/>
            </a:xfrm>
            <a:prstGeom prst="rect">
              <a:avLst/>
            </a:prstGeom>
            <a:noFill/>
          </p:spPr>
          <p:txBody>
            <a:bodyPr wrap="none" rtlCol="0">
              <a:spAutoFit/>
            </a:bodyPr>
            <a:lstStyle/>
            <a:p>
              <a:r>
                <a:rPr lang="en-US" dirty="0" smtClean="0">
                  <a:solidFill>
                    <a:schemeClr val="bg2"/>
                  </a:solidFill>
                </a:rPr>
                <a:t>STABLE</a:t>
              </a:r>
              <a:endParaRPr lang="en-US" dirty="0">
                <a:solidFill>
                  <a:schemeClr val="bg2"/>
                </a:solidFill>
              </a:endParaRPr>
            </a:p>
          </p:txBody>
        </p:sp>
      </p:grpSp>
    </p:spTree>
    <p:extLst>
      <p:ext uri="{BB962C8B-B14F-4D97-AF65-F5344CB8AC3E}">
        <p14:creationId xmlns:p14="http://schemas.microsoft.com/office/powerpoint/2010/main" val="1917143277"/>
      </p:ext>
    </p:extLst>
  </p:cSld>
  <p:clrMapOvr>
    <a:masterClrMapping/>
  </p:clrMapOvr>
  <mc:AlternateContent xmlns:mc="http://schemas.openxmlformats.org/markup-compatibility/2006" xmlns:p14="http://schemas.microsoft.com/office/powerpoint/2010/main">
    <mc:Choice Requires="p14">
      <p:transition spd="slow" p14:dur="2000" advTm="48210"/>
    </mc:Choice>
    <mc:Fallback xmlns="">
      <p:transition xmlns:p14="http://schemas.microsoft.com/office/powerpoint/2010/main" spd="slow" advTm="4821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297711"/>
          </a:xfrm>
        </p:spPr>
        <p:txBody>
          <a:bodyPr>
            <a:normAutofit/>
          </a:bodyPr>
          <a:lstStyle/>
          <a:p>
            <a:pPr>
              <a:spcBef>
                <a:spcPts val="1320"/>
              </a:spcBef>
            </a:pPr>
            <a:r>
              <a:rPr lang="en-US" dirty="0" smtClean="0"/>
              <a:t>Confining a plasma in a torus and the need for rotational transform</a:t>
            </a:r>
          </a:p>
          <a:p>
            <a:pPr>
              <a:spcBef>
                <a:spcPts val="1320"/>
              </a:spcBef>
            </a:pPr>
            <a:r>
              <a:rPr lang="en-US" dirty="0" smtClean="0">
                <a:solidFill>
                  <a:schemeClr val="tx1">
                    <a:lumMod val="50000"/>
                    <a:lumOff val="50000"/>
                  </a:schemeClr>
                </a:solidFill>
              </a:rPr>
              <a:t>Generating magnetic surfaces without net plasma current</a:t>
            </a:r>
          </a:p>
          <a:p>
            <a:pPr>
              <a:spcBef>
                <a:spcPts val="1320"/>
              </a:spcBef>
            </a:pPr>
            <a:r>
              <a:rPr lang="en-US" dirty="0" smtClean="0">
                <a:solidFill>
                  <a:schemeClr val="tx1">
                    <a:lumMod val="50000"/>
                    <a:lumOff val="50000"/>
                  </a:schemeClr>
                </a:solidFill>
              </a:rPr>
              <a:t>New directions in </a:t>
            </a:r>
            <a:r>
              <a:rPr lang="en-US" dirty="0" err="1" smtClean="0">
                <a:solidFill>
                  <a:schemeClr val="tx1">
                    <a:lumMod val="50000"/>
                    <a:lumOff val="50000"/>
                  </a:schemeClr>
                </a:solidFill>
              </a:rPr>
              <a:t>stellarator</a:t>
            </a:r>
            <a:r>
              <a:rPr lang="en-US" dirty="0" smtClean="0">
                <a:solidFill>
                  <a:schemeClr val="tx1">
                    <a:lumMod val="50000"/>
                    <a:lumOff val="50000"/>
                  </a:schemeClr>
                </a:solidFill>
              </a:rPr>
              <a:t> research</a:t>
            </a:r>
          </a:p>
          <a:p>
            <a:pPr>
              <a:spcBef>
                <a:spcPts val="1320"/>
              </a:spcBef>
            </a:pPr>
            <a:r>
              <a:rPr lang="en-US" dirty="0" smtClean="0">
                <a:solidFill>
                  <a:schemeClr val="tx1">
                    <a:lumMod val="50000"/>
                    <a:lumOff val="50000"/>
                  </a:schemeClr>
                </a:solidFill>
              </a:rPr>
              <a:t>Auburn University fusion program</a:t>
            </a:r>
            <a:endParaRPr lang="en-US" dirty="0">
              <a:solidFill>
                <a:schemeClr val="tx1">
                  <a:lumMod val="50000"/>
                  <a:lumOff val="50000"/>
                </a:schemeClr>
              </a:solidFill>
            </a:endParaRPr>
          </a:p>
        </p:txBody>
      </p:sp>
      <p:sp>
        <p:nvSpPr>
          <p:cNvPr id="3" name="Title 2"/>
          <p:cNvSpPr>
            <a:spLocks noGrp="1"/>
          </p:cNvSpPr>
          <p:nvPr>
            <p:ph type="title"/>
          </p:nvPr>
        </p:nvSpPr>
        <p:spPr/>
        <p:txBody>
          <a:bodyPr>
            <a:noAutofit/>
          </a:bodyPr>
          <a:lstStyle/>
          <a:p>
            <a:r>
              <a:rPr lang="en-US" sz="3600" dirty="0" smtClean="0"/>
              <a:t>Outline</a:t>
            </a:r>
            <a:endParaRPr lang="en-US" sz="3600" dirty="0"/>
          </a:p>
        </p:txBody>
      </p:sp>
    </p:spTree>
    <p:extLst>
      <p:ext uri="{BB962C8B-B14F-4D97-AF65-F5344CB8AC3E}">
        <p14:creationId xmlns:p14="http://schemas.microsoft.com/office/powerpoint/2010/main" val="239125736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835397"/>
          </a:xfrm>
        </p:spPr>
        <p:txBody>
          <a:bodyPr>
            <a:normAutofit/>
          </a:bodyPr>
          <a:lstStyle/>
          <a:p>
            <a:r>
              <a:rPr lang="en-US" dirty="0" smtClean="0"/>
              <a:t>Disruptive</a:t>
            </a:r>
            <a:r>
              <a:rPr lang="en-US" dirty="0"/>
              <a:t> density limit </a:t>
            </a:r>
            <a:r>
              <a:rPr lang="en-US" dirty="0" smtClean="0"/>
              <a:t>exceeds Greenwald limit as vacuum transform is increased</a:t>
            </a:r>
          </a:p>
          <a:p>
            <a:pPr lvl="1"/>
            <a:r>
              <a:rPr lang="en-US" dirty="0" smtClean="0"/>
              <a:t>Threshold for avoidance not observed</a:t>
            </a:r>
          </a:p>
          <a:p>
            <a:r>
              <a:rPr lang="en-US" dirty="0" smtClean="0"/>
              <a:t>Low-q disruptions cease to occur if vacuum transform raised above </a:t>
            </a:r>
            <a:r>
              <a:rPr lang="en-US" b="1" dirty="0">
                <a:latin typeface="Times New Roman"/>
                <a:cs typeface="Times New Roman"/>
              </a:rPr>
              <a:t>~</a:t>
            </a:r>
            <a:r>
              <a:rPr lang="en-US" dirty="0" smtClean="0"/>
              <a:t> 0.07 (</a:t>
            </a:r>
            <a:r>
              <a:rPr lang="en-US" i="1" dirty="0" err="1" smtClean="0"/>
              <a:t>q</a:t>
            </a:r>
            <a:r>
              <a:rPr lang="en-US" baseline="-25000" dirty="0" err="1" smtClean="0"/>
              <a:t>vac</a:t>
            </a:r>
            <a:r>
              <a:rPr lang="en-US" dirty="0" smtClean="0"/>
              <a:t>(</a:t>
            </a:r>
            <a:r>
              <a:rPr lang="en-US" i="1" dirty="0" smtClean="0"/>
              <a:t>a</a:t>
            </a:r>
            <a:r>
              <a:rPr lang="en-US" dirty="0" smtClean="0"/>
              <a:t>) </a:t>
            </a:r>
            <a:r>
              <a:rPr lang="en-US" b="1" dirty="0">
                <a:latin typeface="Times New Roman"/>
                <a:cs typeface="Times New Roman"/>
              </a:rPr>
              <a:t>~</a:t>
            </a:r>
            <a:r>
              <a:rPr lang="en-US" dirty="0" smtClean="0"/>
              <a:t> 14)</a:t>
            </a:r>
          </a:p>
          <a:p>
            <a:pPr lvl="1"/>
            <a:r>
              <a:rPr lang="en-US" i="1" dirty="0" smtClean="0"/>
              <a:t>m</a:t>
            </a:r>
            <a:r>
              <a:rPr lang="en-US" dirty="0" smtClean="0"/>
              <a:t> = 2, </a:t>
            </a:r>
            <a:r>
              <a:rPr lang="en-US" i="1" dirty="0" smtClean="0"/>
              <a:t>n</a:t>
            </a:r>
            <a:r>
              <a:rPr lang="en-US" dirty="0" smtClean="0"/>
              <a:t> = 1 mode not implicated in disruption</a:t>
            </a:r>
          </a:p>
          <a:p>
            <a:r>
              <a:rPr lang="en-US" dirty="0"/>
              <a:t>Vertical stability of elongated plasmas improved by </a:t>
            </a:r>
            <a:r>
              <a:rPr lang="en-US" dirty="0" err="1"/>
              <a:t>stellarator</a:t>
            </a:r>
            <a:r>
              <a:rPr lang="en-US" dirty="0"/>
              <a:t> transform</a:t>
            </a:r>
          </a:p>
          <a:p>
            <a:pPr lvl="1"/>
            <a:r>
              <a:rPr lang="en-US" dirty="0"/>
              <a:t>Qualitative agreement with analytic </a:t>
            </a:r>
            <a:r>
              <a:rPr lang="en-US" dirty="0" smtClean="0"/>
              <a:t>theory</a:t>
            </a:r>
            <a:endParaRPr lang="en-US" dirty="0"/>
          </a:p>
        </p:txBody>
      </p:sp>
      <p:sp>
        <p:nvSpPr>
          <p:cNvPr id="3" name="Title 2"/>
          <p:cNvSpPr>
            <a:spLocks noGrp="1"/>
          </p:cNvSpPr>
          <p:nvPr>
            <p:ph type="title"/>
          </p:nvPr>
        </p:nvSpPr>
        <p:spPr/>
        <p:txBody>
          <a:bodyPr/>
          <a:lstStyle/>
          <a:p>
            <a:r>
              <a:rPr lang="en-US" dirty="0" smtClean="0"/>
              <a:t>Summary</a:t>
            </a:r>
            <a:endParaRPr lang="en-US" dirty="0"/>
          </a:p>
        </p:txBody>
      </p:sp>
      <p:sp>
        <p:nvSpPr>
          <p:cNvPr id="4" name="TextBox 3"/>
          <p:cNvSpPr txBox="1"/>
          <p:nvPr/>
        </p:nvSpPr>
        <p:spPr>
          <a:xfrm>
            <a:off x="384245" y="6337917"/>
            <a:ext cx="8375510" cy="400110"/>
          </a:xfrm>
          <a:prstGeom prst="rect">
            <a:avLst/>
          </a:prstGeom>
          <a:noFill/>
        </p:spPr>
        <p:txBody>
          <a:bodyPr wrap="none" rtlCol="0">
            <a:spAutoFit/>
          </a:bodyPr>
          <a:lstStyle/>
          <a:p>
            <a:pPr algn="ctr"/>
            <a:r>
              <a:rPr lang="en-US" sz="2000" dirty="0" smtClean="0"/>
              <a:t>This work supported </a:t>
            </a:r>
            <a:r>
              <a:rPr lang="en-US" sz="2000" dirty="0"/>
              <a:t>by </a:t>
            </a:r>
            <a:r>
              <a:rPr lang="en-US" sz="2000" dirty="0" smtClean="0"/>
              <a:t>U.S. Department of Energy grant DE</a:t>
            </a:r>
            <a:r>
              <a:rPr lang="en-US" sz="2000" dirty="0"/>
              <a:t>-FG-02-</a:t>
            </a:r>
            <a:r>
              <a:rPr lang="en-US" sz="2000" dirty="0" smtClean="0"/>
              <a:t>00ER54610</a:t>
            </a:r>
            <a:endParaRPr lang="en-US" sz="2000" dirty="0"/>
          </a:p>
        </p:txBody>
      </p:sp>
    </p:spTree>
    <p:extLst>
      <p:ext uri="{BB962C8B-B14F-4D97-AF65-F5344CB8AC3E}">
        <p14:creationId xmlns:p14="http://schemas.microsoft.com/office/powerpoint/2010/main" val="3663473821"/>
      </p:ext>
    </p:extLst>
  </p:cSld>
  <p:clrMapOvr>
    <a:masterClrMapping/>
  </p:clrMapOvr>
  <mc:AlternateContent xmlns:mc="http://schemas.openxmlformats.org/markup-compatibility/2006" xmlns:p14="http://schemas.microsoft.com/office/powerpoint/2010/main">
    <mc:Choice Requires="p14">
      <p:transition spd="slow" p14:dur="2000" advTm="41600"/>
    </mc:Choice>
    <mc:Fallback xmlns="">
      <p:transition xmlns:p14="http://schemas.microsoft.com/office/powerpoint/2010/main" spd="slow" advTm="41600"/>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2719" y="2946701"/>
            <a:ext cx="2398563" cy="707886"/>
          </a:xfrm>
          <a:prstGeom prst="rect">
            <a:avLst/>
          </a:prstGeom>
          <a:noFill/>
        </p:spPr>
        <p:txBody>
          <a:bodyPr wrap="none" rtlCol="0">
            <a:spAutoFit/>
          </a:bodyPr>
          <a:lstStyle/>
          <a:p>
            <a:r>
              <a:rPr lang="en-US" sz="4000" b="1" dirty="0" smtClean="0">
                <a:solidFill>
                  <a:schemeClr val="accent2"/>
                </a:solidFill>
              </a:rPr>
              <a:t>Thank you</a:t>
            </a:r>
            <a:endParaRPr lang="en-US" sz="4000" b="1" dirty="0">
              <a:solidFill>
                <a:schemeClr val="accent2"/>
              </a:solidFill>
            </a:endParaRPr>
          </a:p>
        </p:txBody>
      </p:sp>
    </p:spTree>
    <p:extLst>
      <p:ext uri="{BB962C8B-B14F-4D97-AF65-F5344CB8AC3E}">
        <p14:creationId xmlns:p14="http://schemas.microsoft.com/office/powerpoint/2010/main" val="328465333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smtClean="0"/>
              <a:t>Discharges with similar transform </a:t>
            </a:r>
            <a:r>
              <a:rPr lang="en-US" i="1" strike="sngStrike" dirty="0" err="1" smtClean="0"/>
              <a:t>ι</a:t>
            </a:r>
            <a:r>
              <a:rPr lang="en-US" baseline="-25000" dirty="0" err="1" smtClean="0"/>
              <a:t>vac</a:t>
            </a:r>
            <a:r>
              <a:rPr lang="en-US" dirty="0" smtClean="0"/>
              <a:t> = 0.07</a:t>
            </a:r>
          </a:p>
          <a:p>
            <a:r>
              <a:rPr lang="en-US" dirty="0" smtClean="0"/>
              <a:t>Different programmed loop voltage</a:t>
            </a:r>
          </a:p>
          <a:p>
            <a:r>
              <a:rPr lang="en-US" dirty="0" smtClean="0"/>
              <a:t>Disruption occurrence correlates with plasma current and density as in tokamaks</a:t>
            </a:r>
          </a:p>
        </p:txBody>
      </p:sp>
      <p:sp>
        <p:nvSpPr>
          <p:cNvPr id="3" name="Title 2"/>
          <p:cNvSpPr>
            <a:spLocks noGrp="1"/>
          </p:cNvSpPr>
          <p:nvPr>
            <p:ph type="title"/>
          </p:nvPr>
        </p:nvSpPr>
        <p:spPr>
          <a:xfrm>
            <a:off x="228600" y="137319"/>
            <a:ext cx="8815974" cy="1143000"/>
          </a:xfrm>
        </p:spPr>
        <p:txBody>
          <a:bodyPr>
            <a:normAutofit fontScale="90000"/>
          </a:bodyPr>
          <a:lstStyle/>
          <a:p>
            <a:r>
              <a:rPr lang="en-US" dirty="0" smtClean="0"/>
              <a:t>Density at disruption observed to be independent of plasma current evolution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0" y="1657980"/>
            <a:ext cx="4480559" cy="5120639"/>
          </a:xfrm>
          <a:prstGeom prst="rect">
            <a:avLst/>
          </a:prstGeom>
        </p:spPr>
      </p:pic>
    </p:spTree>
    <p:extLst>
      <p:ext uri="{BB962C8B-B14F-4D97-AF65-F5344CB8AC3E}">
        <p14:creationId xmlns:p14="http://schemas.microsoft.com/office/powerpoint/2010/main" val="3220265798"/>
      </p:ext>
    </p:extLst>
  </p:cSld>
  <p:clrMapOvr>
    <a:masterClrMapping/>
  </p:clrMapOvr>
  <mc:AlternateContent xmlns:mc="http://schemas.openxmlformats.org/markup-compatibility/2006" xmlns:p14="http://schemas.microsoft.com/office/powerpoint/2010/main">
    <mc:Choice Requires="p14">
      <p:transition spd="slow" p14:dur="2000" advTm="37288"/>
    </mc:Choice>
    <mc:Fallback xmlns="">
      <p:transition xmlns:p14="http://schemas.microsoft.com/office/powerpoint/2010/main" spd="slow" advTm="37288"/>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pplots_wholeshot_wq.png"/>
          <p:cNvPicPr>
            <a:picLocks noChangeAspect="1"/>
          </p:cNvPicPr>
          <p:nvPr/>
        </p:nvPicPr>
        <p:blipFill rotWithShape="1">
          <a:blip r:embed="rId2" cstate="print"/>
          <a:srcRect t="25608" b="30360"/>
          <a:stretch/>
        </p:blipFill>
        <p:spPr>
          <a:xfrm>
            <a:off x="1253655" y="367188"/>
            <a:ext cx="6514703" cy="2294925"/>
          </a:xfrm>
          <a:prstGeom prst="rect">
            <a:avLst/>
          </a:prstGeom>
        </p:spPr>
      </p:pic>
      <p:pic>
        <p:nvPicPr>
          <p:cNvPr id="3" name="Content Placeholder 3" descr="currentramp2_modeplots.png"/>
          <p:cNvPicPr>
            <a:picLocks noChangeAspect="1"/>
          </p:cNvPicPr>
          <p:nvPr/>
        </p:nvPicPr>
        <p:blipFill rotWithShape="1">
          <a:blip r:embed="rId3" cstate="print"/>
          <a:srcRect t="1" b="59209"/>
          <a:stretch/>
        </p:blipFill>
        <p:spPr>
          <a:xfrm>
            <a:off x="979413" y="3374943"/>
            <a:ext cx="6788945" cy="1846168"/>
          </a:xfrm>
          <a:prstGeom prst="rect">
            <a:avLst/>
          </a:prstGeom>
        </p:spPr>
      </p:pic>
      <p:sp>
        <p:nvSpPr>
          <p:cNvPr id="4" name="Rectangle 3"/>
          <p:cNvSpPr/>
          <p:nvPr/>
        </p:nvSpPr>
        <p:spPr>
          <a:xfrm>
            <a:off x="3473228" y="1560549"/>
            <a:ext cx="153006" cy="1101564"/>
          </a:xfrm>
          <a:prstGeom prst="rect">
            <a:avLst/>
          </a:prstGeom>
          <a:solidFill>
            <a:schemeClr val="accent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44849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pplots_wholeshot_wq.png"/>
          <p:cNvPicPr>
            <a:picLocks noChangeAspect="1"/>
          </p:cNvPicPr>
          <p:nvPr/>
        </p:nvPicPr>
        <p:blipFill rotWithShape="1">
          <a:blip r:embed="rId2" cstate="print"/>
          <a:srcRect t="25608" b="30360"/>
          <a:stretch/>
        </p:blipFill>
        <p:spPr>
          <a:xfrm>
            <a:off x="1253655" y="367188"/>
            <a:ext cx="6514703" cy="2294925"/>
          </a:xfrm>
          <a:prstGeom prst="rect">
            <a:avLst/>
          </a:prstGeom>
        </p:spPr>
      </p:pic>
      <p:pic>
        <p:nvPicPr>
          <p:cNvPr id="3" name="Content Placeholder 3" descr="midshot_modeplots.png"/>
          <p:cNvPicPr>
            <a:picLocks noChangeAspect="1"/>
          </p:cNvPicPr>
          <p:nvPr/>
        </p:nvPicPr>
        <p:blipFill rotWithShape="1">
          <a:blip r:embed="rId3" cstate="print"/>
          <a:srcRect t="-1" b="58898"/>
          <a:stretch/>
        </p:blipFill>
        <p:spPr>
          <a:xfrm>
            <a:off x="979413" y="3527937"/>
            <a:ext cx="6788945" cy="1860320"/>
          </a:xfrm>
          <a:prstGeom prst="rect">
            <a:avLst/>
          </a:prstGeom>
        </p:spPr>
      </p:pic>
      <p:sp>
        <p:nvSpPr>
          <p:cNvPr id="4" name="Rectangle 3"/>
          <p:cNvSpPr/>
          <p:nvPr/>
        </p:nvSpPr>
        <p:spPr>
          <a:xfrm flipH="1">
            <a:off x="3970497" y="1560549"/>
            <a:ext cx="443716" cy="1101564"/>
          </a:xfrm>
          <a:prstGeom prst="rect">
            <a:avLst/>
          </a:prstGeom>
          <a:solidFill>
            <a:schemeClr val="accent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44849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pplots_wholeshot_wq.png"/>
          <p:cNvPicPr>
            <a:picLocks noChangeAspect="1"/>
          </p:cNvPicPr>
          <p:nvPr/>
        </p:nvPicPr>
        <p:blipFill rotWithShape="1">
          <a:blip r:embed="rId2" cstate="print"/>
          <a:srcRect t="25608" b="30360"/>
          <a:stretch/>
        </p:blipFill>
        <p:spPr>
          <a:xfrm>
            <a:off x="1253655" y="367188"/>
            <a:ext cx="6514703" cy="2294925"/>
          </a:xfrm>
          <a:prstGeom prst="rect">
            <a:avLst/>
          </a:prstGeom>
        </p:spPr>
      </p:pic>
      <p:pic>
        <p:nvPicPr>
          <p:cNvPr id="3" name="Content Placeholder 5" descr="modeplots_prepredisruption.png"/>
          <p:cNvPicPr>
            <a:picLocks noChangeAspect="1"/>
          </p:cNvPicPr>
          <p:nvPr/>
        </p:nvPicPr>
        <p:blipFill rotWithShape="1">
          <a:blip r:embed="rId3" cstate="print"/>
          <a:srcRect t="-1" b="58494"/>
          <a:stretch/>
        </p:blipFill>
        <p:spPr>
          <a:xfrm>
            <a:off x="826407" y="3374942"/>
            <a:ext cx="6788945" cy="1878608"/>
          </a:xfrm>
          <a:prstGeom prst="rect">
            <a:avLst/>
          </a:prstGeom>
        </p:spPr>
      </p:pic>
      <p:sp>
        <p:nvSpPr>
          <p:cNvPr id="4" name="Rectangle 3"/>
          <p:cNvSpPr/>
          <p:nvPr/>
        </p:nvSpPr>
        <p:spPr>
          <a:xfrm>
            <a:off x="5202192" y="1560549"/>
            <a:ext cx="566121" cy="1101564"/>
          </a:xfrm>
          <a:prstGeom prst="rect">
            <a:avLst/>
          </a:prstGeom>
          <a:solidFill>
            <a:schemeClr val="accent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44849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37319"/>
            <a:ext cx="8915400" cy="1143000"/>
          </a:xfrm>
        </p:spPr>
        <p:txBody>
          <a:bodyPr>
            <a:normAutofit/>
          </a:bodyPr>
          <a:lstStyle/>
          <a:p>
            <a:r>
              <a:rPr lang="en-US" dirty="0" smtClean="0"/>
              <a:t>Drift orbit optimization</a:t>
            </a:r>
            <a:endParaRPr lang="en-US" dirty="0"/>
          </a:p>
        </p:txBody>
      </p:sp>
      <p:pic>
        <p:nvPicPr>
          <p:cNvPr id="5" name="Picture 4" descr="TrappedStel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12" y="1727675"/>
            <a:ext cx="8191500" cy="2514600"/>
          </a:xfrm>
          <a:prstGeom prst="rect">
            <a:avLst/>
          </a:prstGeom>
        </p:spPr>
      </p:pic>
    </p:spTree>
    <p:extLst>
      <p:ext uri="{BB962C8B-B14F-4D97-AF65-F5344CB8AC3E}">
        <p14:creationId xmlns:p14="http://schemas.microsoft.com/office/powerpoint/2010/main" val="41184273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t>How do magnetic fields confine ionized matter?</a:t>
            </a:r>
            <a:endParaRPr lang="en-US" sz="3600" dirty="0"/>
          </a:p>
        </p:txBody>
      </p:sp>
      <p:pic>
        <p:nvPicPr>
          <p:cNvPr id="5" name="Picture 4" descr="MHD Eq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54" y="1795016"/>
            <a:ext cx="7885391" cy="5050773"/>
          </a:xfrm>
          <a:prstGeom prst="rect">
            <a:avLst/>
          </a:prstGeom>
        </p:spPr>
      </p:pic>
    </p:spTree>
    <p:extLst>
      <p:ext uri="{BB962C8B-B14F-4D97-AF65-F5344CB8AC3E}">
        <p14:creationId xmlns:p14="http://schemas.microsoft.com/office/powerpoint/2010/main" val="35363538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U_ArchMiller">
  <a:themeElements>
    <a:clrScheme name="millerAU">
      <a:dk1>
        <a:sysClr val="windowText" lastClr="000000"/>
      </a:dk1>
      <a:lt1>
        <a:srgbClr val="FFFFFF"/>
      </a:lt1>
      <a:dk2>
        <a:srgbClr val="03244D"/>
      </a:dk2>
      <a:lt2>
        <a:srgbClr val="FFFFFF"/>
      </a:lt2>
      <a:accent1>
        <a:srgbClr val="DD550C"/>
      </a:accent1>
      <a:accent2>
        <a:srgbClr val="496E9C"/>
      </a:accent2>
      <a:accent3>
        <a:srgbClr val="F68026"/>
      </a:accent3>
      <a:accent4>
        <a:srgbClr val="CC0000"/>
      </a:accent4>
      <a:accent5>
        <a:srgbClr val="66CC33"/>
      </a:accent5>
      <a:accent6>
        <a:srgbClr val="9933C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AU_ArchMiller.thmx</Template>
  <TotalTime>15094</TotalTime>
  <Words>8754</Words>
  <Application>Microsoft Macintosh PowerPoint</Application>
  <PresentationFormat>On-screen Show (4:3)</PresentationFormat>
  <Paragraphs>617</Paragraphs>
  <Slides>86</Slides>
  <Notes>82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86</vt:i4>
      </vt:variant>
    </vt:vector>
  </HeadingPairs>
  <TitlesOfParts>
    <vt:vector size="89" baseType="lpstr">
      <vt:lpstr>AU_ArchMiller</vt:lpstr>
      <vt:lpstr>Equation</vt:lpstr>
      <vt:lpstr>Microsoft Equation</vt:lpstr>
      <vt:lpstr>Introduction to Stellarators</vt:lpstr>
      <vt:lpstr>The continuum of magnetic confinement configurations</vt:lpstr>
      <vt:lpstr>Stellarators were first conceived at Princeton</vt:lpstr>
      <vt:lpstr>It is an exciting time to be studying stellarator physics: W7-X</vt:lpstr>
      <vt:lpstr>Some Stellarator advantages...</vt:lpstr>
      <vt:lpstr>Some Stellarator disadvantages...</vt:lpstr>
      <vt:lpstr>Outline</vt:lpstr>
      <vt:lpstr>Outline</vt:lpstr>
      <vt:lpstr>How do magnetic fields confine ionized matter?</vt:lpstr>
      <vt:lpstr>How do magnetic fields confine ionized matter?</vt:lpstr>
      <vt:lpstr>How do magnetic fields confine ionized matter?</vt:lpstr>
      <vt:lpstr>Start with simple cylindrical equilibria</vt:lpstr>
      <vt:lpstr>Why do we need twisting field lines for confinement?</vt:lpstr>
      <vt:lpstr>Why do we need twisting field lines for confinement?</vt:lpstr>
      <vt:lpstr>Why do we need twisting field lines for confinement?</vt:lpstr>
      <vt:lpstr>Outline</vt:lpstr>
      <vt:lpstr>Rotational transform is a measure of field line twisting</vt:lpstr>
      <vt:lpstr>The three ways to generate rotational transform</vt:lpstr>
      <vt:lpstr>Equations for field line motion</vt:lpstr>
      <vt:lpstr>Equations for field line motion</vt:lpstr>
      <vt:lpstr>Equations for field line motion</vt:lpstr>
      <vt:lpstr>Magnetic field lines are a Hamiltonian system!</vt:lpstr>
      <vt:lpstr>Magnetic field line structure exhibits all the complexity of Hamiltonian chaos</vt:lpstr>
      <vt:lpstr>Magnetic field line structure exhibits all the complexity of Hamiltonian chaos</vt:lpstr>
      <vt:lpstr>Magnetic islands and your friend the simple pendulum</vt:lpstr>
      <vt:lpstr>Ways to construct good magnetic surfaces without net current have been devised</vt:lpstr>
      <vt:lpstr>Suitably good magnetic surfaces can be constructed experimentally</vt:lpstr>
      <vt:lpstr>Suitably good magnetic surfaces can be constructed experimentally</vt:lpstr>
      <vt:lpstr>Outline</vt:lpstr>
      <vt:lpstr>Helical coils used in classical stellarators are continously wound</vt:lpstr>
      <vt:lpstr>Modular coils have advantages</vt:lpstr>
      <vt:lpstr>Modular coils mapped back into physical space have non-trivial  shape</vt:lpstr>
      <vt:lpstr>Modular coils allow “plasma first” design</vt:lpstr>
      <vt:lpstr>Outline</vt:lpstr>
      <vt:lpstr>Given 3D equilbrium magnetic surfaces, how leaky are they in terms of plasma transport?</vt:lpstr>
      <vt:lpstr>Particle trapping leads to so-called banana orbits in tokamaks</vt:lpstr>
      <vt:lpstr>Particle trajectories in a stellarator</vt:lpstr>
      <vt:lpstr>Direct orbit loss</vt:lpstr>
      <vt:lpstr>Stellarator optimization: Quasi-symmetry</vt:lpstr>
      <vt:lpstr>Stellarator optimization: Isodynamic</vt:lpstr>
      <vt:lpstr>Outline</vt:lpstr>
      <vt:lpstr>Disruption avoidance and mitigation essential for future current carrying tokamaks</vt:lpstr>
      <vt:lpstr>The Compact Toroidal Hybrid (CTH) was designed to address these issues</vt:lpstr>
      <vt:lpstr>Overview of CTH operational space and the 3 types of disruptions observed</vt:lpstr>
      <vt:lpstr>CTH can operate beyond the Greenwald density limit</vt:lpstr>
      <vt:lpstr>Low-q disruptions can occur when CTH operates with q(a) &lt; 2</vt:lpstr>
      <vt:lpstr>CTH can operate beyond the q(a) = 2 current limit, with a slight increase in ιvac</vt:lpstr>
      <vt:lpstr>Vertically unstable plasmas can result in a disruption if uncompensated</vt:lpstr>
      <vt:lpstr>Outline</vt:lpstr>
      <vt:lpstr>CTH: Flexible magnetic configuration in low aspect ratio stellarator/tokamak hybrid</vt:lpstr>
      <vt:lpstr>CTH: Flexible magnetic configuration in low aspect ratio stellarator/tokamak hybrid</vt:lpstr>
      <vt:lpstr>CTH: Flexible magnetic configuration in low aspect ratio stellarator/tokamak hybrid</vt:lpstr>
      <vt:lpstr>CTH: Flexible magnetic configuration in low aspect ratio stellarator/tokamak hybrid</vt:lpstr>
      <vt:lpstr>Outline</vt:lpstr>
      <vt:lpstr>Experimental 3D equilibria reconstructed with V3FIT code (J.D. Hanson et al., Nucl. Fusion, 2009)</vt:lpstr>
      <vt:lpstr>Outline</vt:lpstr>
      <vt:lpstr>Density limit disruptions triggered by ramping density with edge fueling</vt:lpstr>
      <vt:lpstr>Disruption precursor fluctuations similar to those seen in tokamaks</vt:lpstr>
      <vt:lpstr>Disruption precursor fluctuations indicate internal tearing mode</vt:lpstr>
      <vt:lpstr>Disruption preceded by rotating  m/n = 2/1 tearing mode that locks</vt:lpstr>
      <vt:lpstr>Density at disruption scales with the plasma current and vacuum transform</vt:lpstr>
      <vt:lpstr>Density at disruption exceeds Greenwald limit as vacuum transform is increased</vt:lpstr>
      <vt:lpstr>Outline</vt:lpstr>
      <vt:lpstr>High current plasmas disrupt with q(a) below 2 and vacuum transform low</vt:lpstr>
      <vt:lpstr>Hesitations in current rise as resonant surfaces move through the plasma edge</vt:lpstr>
      <vt:lpstr>Hesitations in current rise as resonant surfaces move through the plasma edge</vt:lpstr>
      <vt:lpstr>Hesitations in current rise as resonant surfaces move through the plasma edge</vt:lpstr>
      <vt:lpstr>An m = 3, n = 2 mode grows to large amplitude just prior to disruption</vt:lpstr>
      <vt:lpstr>Low-q disruptions cease to occur if vacuum transform raised above ~ 0.07 </vt:lpstr>
      <vt:lpstr>Low-q disruptions cease to occur if vacuum transform raised above ~ 0.07 </vt:lpstr>
      <vt:lpstr>Low-q disruptions cease to occur if vacuum transform raised above ~ 0.07 </vt:lpstr>
      <vt:lpstr>Outline</vt:lpstr>
      <vt:lpstr>CTH discharges naturally elongated and can be susceptible to vertical instability</vt:lpstr>
      <vt:lpstr>Elongated plasmas are measured to be vertically unstable</vt:lpstr>
      <vt:lpstr>Vertical motion is also detected by interferometry and SXR cameras</vt:lpstr>
      <vt:lpstr>Discharges exhibit faster drift at high elongation and low fractional transform</vt:lpstr>
      <vt:lpstr>Discharges exhibit faster drift at high elongation and low fractional transform</vt:lpstr>
      <vt:lpstr>Plasmas with high elongation stabilized by addition of vacuum transform</vt:lpstr>
      <vt:lpstr>Qualitative agreement with analytic criterion for vertical stability</vt:lpstr>
      <vt:lpstr>Summary</vt:lpstr>
      <vt:lpstr>PowerPoint Presentation</vt:lpstr>
      <vt:lpstr>Density at disruption observed to be independent of plasma current evolution</vt:lpstr>
      <vt:lpstr>PowerPoint Presentation</vt:lpstr>
      <vt:lpstr>PowerPoint Presentation</vt:lpstr>
      <vt:lpstr>PowerPoint Presentation</vt:lpstr>
      <vt:lpstr>Drift orbit optimization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Plasma disruption avoidance and mitigation using strong non-axisymmetric shaping with stellarator fields</dc:title>
  <dc:creator>Matthew ArchMiller</dc:creator>
  <cp:lastModifiedBy>David Maurer</cp:lastModifiedBy>
  <cp:revision>823</cp:revision>
  <dcterms:created xsi:type="dcterms:W3CDTF">2013-10-16T19:38:29Z</dcterms:created>
  <dcterms:modified xsi:type="dcterms:W3CDTF">2016-06-09T14:06:01Z</dcterms:modified>
</cp:coreProperties>
</file>