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ppt/embeddings/oleObject139.bin" ContentType="application/vnd.openxmlformats-officedocument.oleObject"/>
  <Override PartName="/ppt/embeddings/oleObject140.bin" ContentType="application/vnd.openxmlformats-officedocument.oleObject"/>
  <Override PartName="/ppt/embeddings/oleObject141.bin" ContentType="application/vnd.openxmlformats-officedocument.oleObject"/>
  <Override PartName="/ppt/embeddings/oleObject142.bin" ContentType="application/vnd.openxmlformats-officedocument.oleObject"/>
  <Override PartName="/ppt/embeddings/oleObject143.bin" ContentType="application/vnd.openxmlformats-officedocument.oleObject"/>
  <Override PartName="/ppt/embeddings/oleObject144.bin" ContentType="application/vnd.openxmlformats-officedocument.oleObject"/>
  <Override PartName="/ppt/embeddings/oleObject145.bin" ContentType="application/vnd.openxmlformats-officedocument.oleObject"/>
  <Override PartName="/ppt/embeddings/oleObject146.bin" ContentType="application/vnd.openxmlformats-officedocument.oleObject"/>
  <Override PartName="/ppt/embeddings/oleObject147.bin" ContentType="application/vnd.openxmlformats-officedocument.oleObject"/>
  <Override PartName="/ppt/embeddings/oleObject148.bin" ContentType="application/vnd.openxmlformats-officedocument.oleObject"/>
  <Override PartName="/ppt/embeddings/oleObject149.bin" ContentType="application/vnd.openxmlformats-officedocument.oleObject"/>
  <Override PartName="/ppt/embeddings/oleObject150.bin" ContentType="application/vnd.openxmlformats-officedocument.oleObject"/>
  <Override PartName="/ppt/embeddings/oleObject151.bin" ContentType="application/vnd.openxmlformats-officedocument.oleObject"/>
  <Override PartName="/ppt/embeddings/oleObject152.bin" ContentType="application/vnd.openxmlformats-officedocument.oleObject"/>
  <Override PartName="/ppt/embeddings/oleObject153.bin" ContentType="application/vnd.openxmlformats-officedocument.oleObject"/>
  <Override PartName="/ppt/embeddings/oleObject154.bin" ContentType="application/vnd.openxmlformats-officedocument.oleObject"/>
  <Override PartName="/ppt/embeddings/oleObject155.bin" ContentType="application/vnd.openxmlformats-officedocument.oleObject"/>
  <Override PartName="/ppt/embeddings/oleObject156.bin" ContentType="application/vnd.openxmlformats-officedocument.oleObject"/>
  <Override PartName="/ppt/embeddings/oleObject157.bin" ContentType="application/vnd.openxmlformats-officedocument.oleObject"/>
  <Override PartName="/ppt/embeddings/oleObject158.bin" ContentType="application/vnd.openxmlformats-officedocument.oleObject"/>
  <Override PartName="/ppt/embeddings/oleObject159.bin" ContentType="application/vnd.openxmlformats-officedocument.oleObject"/>
  <Override PartName="/ppt/embeddings/oleObject160.bin" ContentType="application/vnd.openxmlformats-officedocument.oleObject"/>
  <Override PartName="/ppt/embeddings/oleObject161.bin" ContentType="application/vnd.openxmlformats-officedocument.oleObject"/>
  <Override PartName="/ppt/embeddings/oleObject162.bin" ContentType="application/vnd.openxmlformats-officedocument.oleObject"/>
  <Override PartName="/ppt/embeddings/oleObject16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60"/>
  </p:notesMasterIdLst>
  <p:sldIdLst>
    <p:sldId id="256" r:id="rId5"/>
    <p:sldId id="264" r:id="rId6"/>
    <p:sldId id="257" r:id="rId7"/>
    <p:sldId id="267" r:id="rId8"/>
    <p:sldId id="268" r:id="rId9"/>
    <p:sldId id="269" r:id="rId10"/>
    <p:sldId id="274" r:id="rId11"/>
    <p:sldId id="273" r:id="rId12"/>
    <p:sldId id="261" r:id="rId13"/>
    <p:sldId id="275" r:id="rId14"/>
    <p:sldId id="266" r:id="rId15"/>
    <p:sldId id="265" r:id="rId16"/>
    <p:sldId id="344" r:id="rId17"/>
    <p:sldId id="276" r:id="rId18"/>
    <p:sldId id="343" r:id="rId19"/>
    <p:sldId id="345" r:id="rId20"/>
    <p:sldId id="278" r:id="rId21"/>
    <p:sldId id="346" r:id="rId22"/>
    <p:sldId id="313" r:id="rId23"/>
    <p:sldId id="315" r:id="rId24"/>
    <p:sldId id="321" r:id="rId25"/>
    <p:sldId id="280" r:id="rId26"/>
    <p:sldId id="314" r:id="rId27"/>
    <p:sldId id="316" r:id="rId28"/>
    <p:sldId id="317" r:id="rId29"/>
    <p:sldId id="281" r:id="rId30"/>
    <p:sldId id="326" r:id="rId31"/>
    <p:sldId id="357" r:id="rId32"/>
    <p:sldId id="284" r:id="rId33"/>
    <p:sldId id="358" r:id="rId34"/>
    <p:sldId id="283" r:id="rId35"/>
    <p:sldId id="359" r:id="rId36"/>
    <p:sldId id="338" r:id="rId37"/>
    <p:sldId id="334" r:id="rId38"/>
    <p:sldId id="333" r:id="rId39"/>
    <p:sldId id="258" r:id="rId40"/>
    <p:sldId id="351" r:id="rId41"/>
    <p:sldId id="290" r:id="rId42"/>
    <p:sldId id="341" r:id="rId43"/>
    <p:sldId id="297" r:id="rId44"/>
    <p:sldId id="306" r:id="rId45"/>
    <p:sldId id="293" r:id="rId46"/>
    <p:sldId id="298" r:id="rId47"/>
    <p:sldId id="294" r:id="rId48"/>
    <p:sldId id="299" r:id="rId49"/>
    <p:sldId id="300" r:id="rId50"/>
    <p:sldId id="288" r:id="rId51"/>
    <p:sldId id="301" r:id="rId52"/>
    <p:sldId id="353" r:id="rId53"/>
    <p:sldId id="329" r:id="rId54"/>
    <p:sldId id="331" r:id="rId55"/>
    <p:sldId id="304" r:id="rId56"/>
    <p:sldId id="302" r:id="rId57"/>
    <p:sldId id="260" r:id="rId58"/>
    <p:sldId id="305" r:id="rId5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FF"/>
    <a:srgbClr val="23CB10"/>
    <a:srgbClr val="00FF00"/>
    <a:srgbClr val="800080"/>
    <a:srgbClr val="FF00FF"/>
    <a:srgbClr val="00B201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02" autoAdjust="0"/>
  </p:normalViewPr>
  <p:slideViewPr>
    <p:cSldViewPr snapToGrid="0" showGuides="1">
      <p:cViewPr>
        <p:scale>
          <a:sx n="94" d="100"/>
          <a:sy n="94" d="100"/>
        </p:scale>
        <p:origin x="-1960" y="-3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26.emf"/><Relationship Id="rId1" Type="http://schemas.openxmlformats.org/officeDocument/2006/relationships/image" Target="../media/image27.emf"/><Relationship Id="rId2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26.emf"/><Relationship Id="rId1" Type="http://schemas.openxmlformats.org/officeDocument/2006/relationships/image" Target="../media/image27.emf"/><Relationship Id="rId2" Type="http://schemas.openxmlformats.org/officeDocument/2006/relationships/image" Target="../media/image2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4.emf"/><Relationship Id="rId1" Type="http://schemas.openxmlformats.org/officeDocument/2006/relationships/image" Target="../media/image31.emf"/><Relationship Id="rId2" Type="http://schemas.openxmlformats.org/officeDocument/2006/relationships/image" Target="../media/image33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4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1" Type="http://schemas.openxmlformats.org/officeDocument/2006/relationships/image" Target="../media/image35.emf"/><Relationship Id="rId2" Type="http://schemas.openxmlformats.org/officeDocument/2006/relationships/image" Target="../media/image33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4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image" Target="../media/image31.emf"/><Relationship Id="rId2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4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9.emf"/><Relationship Id="rId8" Type="http://schemas.openxmlformats.org/officeDocument/2006/relationships/image" Target="../media/image38.emf"/><Relationship Id="rId1" Type="http://schemas.openxmlformats.org/officeDocument/2006/relationships/image" Target="../media/image31.emf"/><Relationship Id="rId2" Type="http://schemas.openxmlformats.org/officeDocument/2006/relationships/image" Target="../media/image33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4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9.emf"/><Relationship Id="rId8" Type="http://schemas.openxmlformats.org/officeDocument/2006/relationships/image" Target="../media/image38.emf"/><Relationship Id="rId1" Type="http://schemas.openxmlformats.org/officeDocument/2006/relationships/image" Target="../media/image31.emf"/><Relationship Id="rId2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34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1" Type="http://schemas.openxmlformats.org/officeDocument/2006/relationships/image" Target="../media/image39.emf"/><Relationship Id="rId2" Type="http://schemas.openxmlformats.org/officeDocument/2006/relationships/image" Target="../media/image38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1.emf"/><Relationship Id="rId5" Type="http://schemas.openxmlformats.org/officeDocument/2006/relationships/image" Target="../media/image34.emf"/><Relationship Id="rId6" Type="http://schemas.openxmlformats.org/officeDocument/2006/relationships/image" Target="../media/image46.emf"/><Relationship Id="rId7" Type="http://schemas.openxmlformats.org/officeDocument/2006/relationships/image" Target="../media/image47.emf"/><Relationship Id="rId1" Type="http://schemas.openxmlformats.org/officeDocument/2006/relationships/image" Target="../media/image39.emf"/><Relationship Id="rId2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image" Target="../media/image14.emf"/><Relationship Id="rId2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47.emf"/><Relationship Id="rId6" Type="http://schemas.openxmlformats.org/officeDocument/2006/relationships/image" Target="../media/image31.emf"/><Relationship Id="rId7" Type="http://schemas.openxmlformats.org/officeDocument/2006/relationships/image" Target="../media/image33.emf"/><Relationship Id="rId8" Type="http://schemas.openxmlformats.org/officeDocument/2006/relationships/image" Target="../media/image32.emf"/><Relationship Id="rId9" Type="http://schemas.openxmlformats.org/officeDocument/2006/relationships/image" Target="../media/image34.emf"/><Relationship Id="rId10" Type="http://schemas.openxmlformats.org/officeDocument/2006/relationships/image" Target="../media/image36.emf"/><Relationship Id="rId11" Type="http://schemas.openxmlformats.org/officeDocument/2006/relationships/image" Target="../media/image37.emf"/><Relationship Id="rId1" Type="http://schemas.openxmlformats.org/officeDocument/2006/relationships/image" Target="../media/image48.emf"/><Relationship Id="rId2" Type="http://schemas.openxmlformats.org/officeDocument/2006/relationships/image" Target="../media/image2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2.emf"/><Relationship Id="rId5" Type="http://schemas.openxmlformats.org/officeDocument/2006/relationships/image" Target="../media/image34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image" Target="../media/image52.emf"/><Relationship Id="rId2" Type="http://schemas.openxmlformats.org/officeDocument/2006/relationships/image" Target="../media/image31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4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image" Target="../media/image31.emf"/><Relationship Id="rId2" Type="http://schemas.openxmlformats.org/officeDocument/2006/relationships/image" Target="../media/image3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4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48.emf"/><Relationship Id="rId8" Type="http://schemas.openxmlformats.org/officeDocument/2006/relationships/image" Target="../media/image58.emf"/><Relationship Id="rId1" Type="http://schemas.openxmlformats.org/officeDocument/2006/relationships/image" Target="../media/image31.emf"/><Relationship Id="rId2" Type="http://schemas.openxmlformats.org/officeDocument/2006/relationships/image" Target="../media/image33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1" Type="http://schemas.openxmlformats.org/officeDocument/2006/relationships/image" Target="../media/image75.emf"/><Relationship Id="rId2" Type="http://schemas.openxmlformats.org/officeDocument/2006/relationships/image" Target="../media/image7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Relationship Id="rId2" Type="http://schemas.openxmlformats.org/officeDocument/2006/relationships/image" Target="../media/image8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Relationship Id="rId2" Type="http://schemas.openxmlformats.org/officeDocument/2006/relationships/image" Target="../media/image9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Relationship Id="rId2" Type="http://schemas.openxmlformats.org/officeDocument/2006/relationships/image" Target="../media/image92.emf"/><Relationship Id="rId3" Type="http://schemas.openxmlformats.org/officeDocument/2006/relationships/image" Target="../media/image9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4.emf"/><Relationship Id="rId3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3.emf"/><Relationship Id="rId1" Type="http://schemas.openxmlformats.org/officeDocument/2006/relationships/image" Target="../media/image22.emf"/><Relationship Id="rId2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3.emf"/><Relationship Id="rId1" Type="http://schemas.openxmlformats.org/officeDocument/2006/relationships/image" Target="../media/image22.emf"/><Relationship Id="rId2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26.emf"/><Relationship Id="rId1" Type="http://schemas.openxmlformats.org/officeDocument/2006/relationships/image" Target="../media/image27.emf"/><Relationship Id="rId2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33FEC-F878-5A47-A907-15D5A7557E3C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B27FB-875A-D948-8BF7-E5D125ED6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Post-Doc</a:t>
            </a:r>
            <a:r>
              <a:rPr lang="en-US" baseline="0" dirty="0" smtClean="0"/>
              <a:t> at Oak Ridge National Lab, but I currently live in San Diego and work on the DIII-</a:t>
            </a:r>
            <a:r>
              <a:rPr lang="en-US" baseline="0" smtClean="0"/>
              <a:t>D tokamak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B27FB-875A-D948-8BF7-E5D125ED63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62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Knowing where to find things can be more important</a:t>
            </a:r>
            <a:r>
              <a:rPr lang="en-US" baseline="0" dirty="0" smtClean="0"/>
              <a:t> than knowing </a:t>
            </a:r>
            <a:r>
              <a:rPr lang="en-US" baseline="0" dirty="0" err="1" smtClean="0"/>
              <a:t>thngs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B27FB-875A-D948-8BF7-E5D125ED63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2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/>
          <a:stretch/>
        </p:blipFill>
        <p:spPr>
          <a:xfrm>
            <a:off x="5786057" y="-2184"/>
            <a:ext cx="3377288" cy="6696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160172" cy="92648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0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443385"/>
            <a:ext cx="864264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87" y="25603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44752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270334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4752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70334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5791200" y="0"/>
            <a:ext cx="3365146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/>
          <a:stretch/>
        </p:blipFill>
        <p:spPr>
          <a:xfrm>
            <a:off x="5786057" y="-2184"/>
            <a:ext cx="3377288" cy="669608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5791200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85" y="253529"/>
            <a:ext cx="8628678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83860" y="244475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Single Particle Motion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9" r:id="rId3"/>
    <p:sldLayoutId id="2147483940" r:id="rId4"/>
    <p:sldLayoutId id="2147483941" r:id="rId5"/>
    <p:sldLayoutId id="2147483942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9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5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7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8.emf"/><Relationship Id="rId7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22.emf"/><Relationship Id="rId5" Type="http://schemas.openxmlformats.org/officeDocument/2006/relationships/image" Target="../media/image19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22.emf"/><Relationship Id="rId5" Type="http://schemas.openxmlformats.org/officeDocument/2006/relationships/image" Target="../media/image19.png"/><Relationship Id="rId6" Type="http://schemas.openxmlformats.org/officeDocument/2006/relationships/oleObject" Target="../embeddings/oleObject18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2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22.emf"/><Relationship Id="rId5" Type="http://schemas.openxmlformats.org/officeDocument/2006/relationships/image" Target="../media/image19.png"/><Relationship Id="rId6" Type="http://schemas.openxmlformats.org/officeDocument/2006/relationships/oleObject" Target="../embeddings/oleObject21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25.emf"/><Relationship Id="rId10" Type="http://schemas.openxmlformats.org/officeDocument/2006/relationships/oleObject" Target="../embeddings/oleObject23.bin"/><Relationship Id="rId11" Type="http://schemas.openxmlformats.org/officeDocument/2006/relationships/image" Target="../media/image2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2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4.bin"/><Relationship Id="rId4" Type="http://schemas.openxmlformats.org/officeDocument/2006/relationships/image" Target="../media/image22.emf"/><Relationship Id="rId5" Type="http://schemas.openxmlformats.org/officeDocument/2006/relationships/image" Target="../media/image19.png"/><Relationship Id="rId6" Type="http://schemas.openxmlformats.org/officeDocument/2006/relationships/oleObject" Target="../embeddings/oleObject25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25.emf"/><Relationship Id="rId10" Type="http://schemas.openxmlformats.org/officeDocument/2006/relationships/oleObject" Target="../embeddings/oleObject27.bin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oleObject" Target="../embeddings/oleObject33.bin"/><Relationship Id="rId13" Type="http://schemas.openxmlformats.org/officeDocument/2006/relationships/image" Target="../media/image30.emf"/><Relationship Id="rId14" Type="http://schemas.openxmlformats.org/officeDocument/2006/relationships/oleObject" Target="../embeddings/oleObject34.bin"/><Relationship Id="rId15" Type="http://schemas.openxmlformats.org/officeDocument/2006/relationships/image" Target="../media/image2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4" Type="http://schemas.openxmlformats.org/officeDocument/2006/relationships/oleObject" Target="../embeddings/oleObject29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30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31.bin"/><Relationship Id="rId9" Type="http://schemas.openxmlformats.org/officeDocument/2006/relationships/image" Target="../media/image28.emf"/><Relationship Id="rId10" Type="http://schemas.openxmlformats.org/officeDocument/2006/relationships/oleObject" Target="../embeddings/oleObject32.bin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oleObject" Target="../embeddings/oleObject39.bin"/><Relationship Id="rId13" Type="http://schemas.openxmlformats.org/officeDocument/2006/relationships/image" Target="../media/image30.emf"/><Relationship Id="rId14" Type="http://schemas.openxmlformats.org/officeDocument/2006/relationships/oleObject" Target="../embeddings/oleObject40.bin"/><Relationship Id="rId15" Type="http://schemas.openxmlformats.org/officeDocument/2006/relationships/image" Target="../media/image2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4" Type="http://schemas.openxmlformats.org/officeDocument/2006/relationships/oleObject" Target="../embeddings/oleObject35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36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37.bin"/><Relationship Id="rId9" Type="http://schemas.openxmlformats.org/officeDocument/2006/relationships/image" Target="../media/image28.emf"/><Relationship Id="rId10" Type="http://schemas.openxmlformats.org/officeDocument/2006/relationships/oleObject" Target="../embeddings/oleObject38.bin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oleObject" Target="../embeddings/oleObject45.bin"/><Relationship Id="rId13" Type="http://schemas.openxmlformats.org/officeDocument/2006/relationships/image" Target="../media/image30.emf"/><Relationship Id="rId14" Type="http://schemas.openxmlformats.org/officeDocument/2006/relationships/oleObject" Target="../embeddings/oleObject46.bin"/><Relationship Id="rId15" Type="http://schemas.openxmlformats.org/officeDocument/2006/relationships/image" Target="../media/image2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4" Type="http://schemas.openxmlformats.org/officeDocument/2006/relationships/oleObject" Target="../embeddings/oleObject41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42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43.bin"/><Relationship Id="rId9" Type="http://schemas.openxmlformats.org/officeDocument/2006/relationships/image" Target="../media/image28.emf"/><Relationship Id="rId10" Type="http://schemas.openxmlformats.org/officeDocument/2006/relationships/oleObject" Target="../embeddings/oleObject4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48.bin"/><Relationship Id="rId6" Type="http://schemas.openxmlformats.org/officeDocument/2006/relationships/image" Target="../media/image32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50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51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52.bin"/><Relationship Id="rId10" Type="http://schemas.openxmlformats.org/officeDocument/2006/relationships/image" Target="../media/image34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7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58.bin"/><Relationship Id="rId14" Type="http://schemas.openxmlformats.org/officeDocument/2006/relationships/image" Target="../media/image37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3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54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55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56.bin"/><Relationship Id="rId10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3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64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65.bin"/><Relationship Id="rId16" Type="http://schemas.openxmlformats.org/officeDocument/2006/relationships/image" Target="../media/image38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59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60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61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62.bin"/><Relationship Id="rId10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0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71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72.bin"/><Relationship Id="rId16" Type="http://schemas.openxmlformats.org/officeDocument/2006/relationships/image" Target="../media/image39.emf"/><Relationship Id="rId17" Type="http://schemas.openxmlformats.org/officeDocument/2006/relationships/oleObject" Target="../embeddings/oleObject73.bin"/><Relationship Id="rId18" Type="http://schemas.openxmlformats.org/officeDocument/2006/relationships/image" Target="../media/image38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6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67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68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69.bin"/><Relationship Id="rId10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8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79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80.bin"/><Relationship Id="rId16" Type="http://schemas.openxmlformats.org/officeDocument/2006/relationships/image" Target="../media/image39.emf"/><Relationship Id="rId17" Type="http://schemas.openxmlformats.org/officeDocument/2006/relationships/oleObject" Target="../embeddings/oleObject81.bin"/><Relationship Id="rId18" Type="http://schemas.openxmlformats.org/officeDocument/2006/relationships/image" Target="../media/image38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4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75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76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77.bin"/><Relationship Id="rId10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6.bin"/><Relationship Id="rId12" Type="http://schemas.openxmlformats.org/officeDocument/2006/relationships/image" Target="../media/image34.emf"/><Relationship Id="rId13" Type="http://schemas.openxmlformats.org/officeDocument/2006/relationships/oleObject" Target="../embeddings/oleObject87.bin"/><Relationship Id="rId14" Type="http://schemas.openxmlformats.org/officeDocument/2006/relationships/image" Target="../media/image42.emf"/><Relationship Id="rId15" Type="http://schemas.openxmlformats.org/officeDocument/2006/relationships/oleObject" Target="../embeddings/oleObject88.bin"/><Relationship Id="rId16" Type="http://schemas.openxmlformats.org/officeDocument/2006/relationships/image" Target="../media/image43.emf"/><Relationship Id="rId17" Type="http://schemas.openxmlformats.org/officeDocument/2006/relationships/oleObject" Target="../embeddings/oleObject89.bin"/><Relationship Id="rId18" Type="http://schemas.openxmlformats.org/officeDocument/2006/relationships/image" Target="../media/image44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2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83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84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85.bin"/><Relationship Id="rId10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94.bin"/><Relationship Id="rId12" Type="http://schemas.openxmlformats.org/officeDocument/2006/relationships/image" Target="../media/image34.emf"/><Relationship Id="rId13" Type="http://schemas.openxmlformats.org/officeDocument/2006/relationships/oleObject" Target="../embeddings/oleObject95.bin"/><Relationship Id="rId14" Type="http://schemas.openxmlformats.org/officeDocument/2006/relationships/image" Target="../media/image46.emf"/><Relationship Id="rId15" Type="http://schemas.openxmlformats.org/officeDocument/2006/relationships/oleObject" Target="../embeddings/oleObject96.bin"/><Relationship Id="rId16" Type="http://schemas.openxmlformats.org/officeDocument/2006/relationships/image" Target="../media/image47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0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91.bin"/><Relationship Id="rId6" Type="http://schemas.openxmlformats.org/officeDocument/2006/relationships/image" Target="../media/image38.emf"/><Relationship Id="rId7" Type="http://schemas.openxmlformats.org/officeDocument/2006/relationships/oleObject" Target="../embeddings/oleObject92.bin"/><Relationship Id="rId8" Type="http://schemas.openxmlformats.org/officeDocument/2006/relationships/image" Target="../media/image45.emf"/><Relationship Id="rId9" Type="http://schemas.openxmlformats.org/officeDocument/2006/relationships/oleObject" Target="../embeddings/oleObject93.bin"/><Relationship Id="rId10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00.bin"/><Relationship Id="rId20" Type="http://schemas.openxmlformats.org/officeDocument/2006/relationships/image" Target="../media/image34.emf"/><Relationship Id="rId21" Type="http://schemas.openxmlformats.org/officeDocument/2006/relationships/oleObject" Target="../embeddings/oleObject106.bin"/><Relationship Id="rId22" Type="http://schemas.openxmlformats.org/officeDocument/2006/relationships/image" Target="../media/image36.emf"/><Relationship Id="rId23" Type="http://schemas.openxmlformats.org/officeDocument/2006/relationships/oleObject" Target="../embeddings/oleObject107.bin"/><Relationship Id="rId24" Type="http://schemas.openxmlformats.org/officeDocument/2006/relationships/image" Target="../media/image37.emf"/><Relationship Id="rId10" Type="http://schemas.openxmlformats.org/officeDocument/2006/relationships/image" Target="../media/image50.emf"/><Relationship Id="rId11" Type="http://schemas.openxmlformats.org/officeDocument/2006/relationships/oleObject" Target="../embeddings/oleObject101.bin"/><Relationship Id="rId12" Type="http://schemas.openxmlformats.org/officeDocument/2006/relationships/image" Target="../media/image47.emf"/><Relationship Id="rId13" Type="http://schemas.openxmlformats.org/officeDocument/2006/relationships/oleObject" Target="../embeddings/oleObject102.bin"/><Relationship Id="rId14" Type="http://schemas.openxmlformats.org/officeDocument/2006/relationships/image" Target="../media/image31.emf"/><Relationship Id="rId15" Type="http://schemas.openxmlformats.org/officeDocument/2006/relationships/oleObject" Target="../embeddings/oleObject103.bin"/><Relationship Id="rId16" Type="http://schemas.openxmlformats.org/officeDocument/2006/relationships/image" Target="../media/image33.emf"/><Relationship Id="rId17" Type="http://schemas.openxmlformats.org/officeDocument/2006/relationships/oleObject" Target="../embeddings/oleObject104.bin"/><Relationship Id="rId18" Type="http://schemas.openxmlformats.org/officeDocument/2006/relationships/image" Target="../media/image32.emf"/><Relationship Id="rId19" Type="http://schemas.openxmlformats.org/officeDocument/2006/relationships/oleObject" Target="../embeddings/oleObject105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97.bin"/><Relationship Id="rId4" Type="http://schemas.openxmlformats.org/officeDocument/2006/relationships/image" Target="../media/image48.emf"/><Relationship Id="rId5" Type="http://schemas.openxmlformats.org/officeDocument/2006/relationships/oleObject" Target="../embeddings/oleObject98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99.bin"/><Relationship Id="rId8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4" Type="http://schemas.openxmlformats.org/officeDocument/2006/relationships/image" Target="../media/image49.emf"/><Relationship Id="rId5" Type="http://schemas.openxmlformats.org/officeDocument/2006/relationships/image" Target="../media/image51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3.bin"/><Relationship Id="rId12" Type="http://schemas.openxmlformats.org/officeDocument/2006/relationships/image" Target="../media/image34.emf"/><Relationship Id="rId13" Type="http://schemas.openxmlformats.org/officeDocument/2006/relationships/oleObject" Target="../embeddings/oleObject114.bin"/><Relationship Id="rId14" Type="http://schemas.openxmlformats.org/officeDocument/2006/relationships/image" Target="../media/image36.emf"/><Relationship Id="rId15" Type="http://schemas.openxmlformats.org/officeDocument/2006/relationships/oleObject" Target="../embeddings/oleObject115.bin"/><Relationship Id="rId16" Type="http://schemas.openxmlformats.org/officeDocument/2006/relationships/image" Target="../media/image37.emf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09.bin"/><Relationship Id="rId4" Type="http://schemas.openxmlformats.org/officeDocument/2006/relationships/image" Target="../media/image52.emf"/><Relationship Id="rId5" Type="http://schemas.openxmlformats.org/officeDocument/2006/relationships/oleObject" Target="../embeddings/oleObject110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111.bin"/><Relationship Id="rId8" Type="http://schemas.openxmlformats.org/officeDocument/2006/relationships/image" Target="../media/image33.emf"/><Relationship Id="rId9" Type="http://schemas.openxmlformats.org/officeDocument/2006/relationships/oleObject" Target="../embeddings/oleObject112.bin"/><Relationship Id="rId10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19.bin"/><Relationship Id="rId20" Type="http://schemas.openxmlformats.org/officeDocument/2006/relationships/image" Target="../media/image57.emf"/><Relationship Id="rId10" Type="http://schemas.openxmlformats.org/officeDocument/2006/relationships/image" Target="../media/image34.emf"/><Relationship Id="rId11" Type="http://schemas.openxmlformats.org/officeDocument/2006/relationships/oleObject" Target="../embeddings/oleObject120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121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122.bin"/><Relationship Id="rId16" Type="http://schemas.openxmlformats.org/officeDocument/2006/relationships/image" Target="../media/image55.emf"/><Relationship Id="rId17" Type="http://schemas.openxmlformats.org/officeDocument/2006/relationships/oleObject" Target="../embeddings/oleObject123.bin"/><Relationship Id="rId18" Type="http://schemas.openxmlformats.org/officeDocument/2006/relationships/image" Target="../media/image56.emf"/><Relationship Id="rId19" Type="http://schemas.openxmlformats.org/officeDocument/2006/relationships/oleObject" Target="../embeddings/oleObject124.bin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16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117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118.bin"/><Relationship Id="rId8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9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130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131.bin"/><Relationship Id="rId16" Type="http://schemas.openxmlformats.org/officeDocument/2006/relationships/image" Target="../media/image48.emf"/><Relationship Id="rId17" Type="http://schemas.openxmlformats.org/officeDocument/2006/relationships/oleObject" Target="../embeddings/oleObject132.bin"/><Relationship Id="rId18" Type="http://schemas.openxmlformats.org/officeDocument/2006/relationships/image" Target="../media/image58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25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126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127.bin"/><Relationship Id="rId8" Type="http://schemas.openxmlformats.org/officeDocument/2006/relationships/image" Target="../media/image32.emf"/><Relationship Id="rId9" Type="http://schemas.openxmlformats.org/officeDocument/2006/relationships/oleObject" Target="../embeddings/oleObject128.bin"/><Relationship Id="rId10" Type="http://schemas.openxmlformats.org/officeDocument/2006/relationships/image" Target="../media/image3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3.bin"/><Relationship Id="rId4" Type="http://schemas.openxmlformats.org/officeDocument/2006/relationships/image" Target="../media/image59.emf"/><Relationship Id="rId5" Type="http://schemas.openxmlformats.org/officeDocument/2006/relationships/oleObject" Target="../embeddings/oleObject134.bin"/><Relationship Id="rId6" Type="http://schemas.openxmlformats.org/officeDocument/2006/relationships/image" Target="../media/image60.emf"/><Relationship Id="rId7" Type="http://schemas.openxmlformats.org/officeDocument/2006/relationships/oleObject" Target="../embeddings/oleObject135.bin"/><Relationship Id="rId8" Type="http://schemas.openxmlformats.org/officeDocument/2006/relationships/image" Target="../media/image61.emf"/><Relationship Id="rId9" Type="http://schemas.openxmlformats.org/officeDocument/2006/relationships/oleObject" Target="../embeddings/oleObject136.bin"/><Relationship Id="rId10" Type="http://schemas.openxmlformats.org/officeDocument/2006/relationships/image" Target="../media/image62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oleObject" Target="../embeddings/oleObject137.bin"/><Relationship Id="rId5" Type="http://schemas.openxmlformats.org/officeDocument/2006/relationships/image" Target="../media/image63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8.bin"/><Relationship Id="rId4" Type="http://schemas.openxmlformats.org/officeDocument/2006/relationships/image" Target="../media/image65.emf"/><Relationship Id="rId5" Type="http://schemas.openxmlformats.org/officeDocument/2006/relationships/image" Target="../media/image64.png"/><Relationship Id="rId6" Type="http://schemas.openxmlformats.org/officeDocument/2006/relationships/oleObject" Target="../embeddings/oleObject139.bin"/><Relationship Id="rId7" Type="http://schemas.openxmlformats.org/officeDocument/2006/relationships/image" Target="../media/image66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oleObject" Target="../embeddings/oleObject140.bin"/><Relationship Id="rId5" Type="http://schemas.openxmlformats.org/officeDocument/2006/relationships/image" Target="../media/image67.e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1.bin"/><Relationship Id="rId4" Type="http://schemas.openxmlformats.org/officeDocument/2006/relationships/image" Target="../media/image69.emf"/><Relationship Id="rId5" Type="http://schemas.openxmlformats.org/officeDocument/2006/relationships/image" Target="../media/image70.jpeg"/><Relationship Id="rId6" Type="http://schemas.microsoft.com/office/2007/relationships/hdphoto" Target="../media/hdphoto2.wdp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2.bin"/><Relationship Id="rId4" Type="http://schemas.openxmlformats.org/officeDocument/2006/relationships/image" Target="../media/image71.emf"/><Relationship Id="rId5" Type="http://schemas.openxmlformats.org/officeDocument/2006/relationships/oleObject" Target="../embeddings/oleObject143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144.bin"/><Relationship Id="rId8" Type="http://schemas.openxmlformats.org/officeDocument/2006/relationships/image" Target="../media/image73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4" Type="http://schemas.openxmlformats.org/officeDocument/2006/relationships/image" Target="../media/image71.emf"/><Relationship Id="rId5" Type="http://schemas.openxmlformats.org/officeDocument/2006/relationships/image" Target="../media/image74.jpeg"/><Relationship Id="rId6" Type="http://schemas.microsoft.com/office/2007/relationships/hdphoto" Target="../media/hdphoto3.wdp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l.navy.mil/ppd/content/nrl-plasma-formulary" TargetMode="External"/><Relationship Id="rId4" Type="http://schemas.openxmlformats.org/officeDocument/2006/relationships/hyperlink" Target="http://www.psfc.mit.edu/research/MFEFormulary/" TargetMode="Externa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9.bin"/><Relationship Id="rId12" Type="http://schemas.openxmlformats.org/officeDocument/2006/relationships/image" Target="../media/image78.emf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46.bin"/><Relationship Id="rId4" Type="http://schemas.openxmlformats.org/officeDocument/2006/relationships/image" Target="../media/image75.emf"/><Relationship Id="rId5" Type="http://schemas.openxmlformats.org/officeDocument/2006/relationships/image" Target="../media/image74.jpeg"/><Relationship Id="rId6" Type="http://schemas.microsoft.com/office/2007/relationships/hdphoto" Target="../media/hdphoto3.wdp"/><Relationship Id="rId7" Type="http://schemas.openxmlformats.org/officeDocument/2006/relationships/oleObject" Target="../embeddings/oleObject147.bin"/><Relationship Id="rId8" Type="http://schemas.openxmlformats.org/officeDocument/2006/relationships/image" Target="../media/image76.emf"/><Relationship Id="rId9" Type="http://schemas.openxmlformats.org/officeDocument/2006/relationships/oleObject" Target="../embeddings/oleObject148.bin"/><Relationship Id="rId10" Type="http://schemas.openxmlformats.org/officeDocument/2006/relationships/image" Target="../media/image7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0.bin"/><Relationship Id="rId4" Type="http://schemas.openxmlformats.org/officeDocument/2006/relationships/image" Target="../media/image73.emf"/><Relationship Id="rId5" Type="http://schemas.openxmlformats.org/officeDocument/2006/relationships/image" Target="../media/image79.jpeg"/><Relationship Id="rId6" Type="http://schemas.microsoft.com/office/2007/relationships/hdphoto" Target="../media/hdphoto4.wdp"/><Relationship Id="rId1" Type="http://schemas.openxmlformats.org/officeDocument/2006/relationships/vmlDrawing" Target="../drawings/vmlDrawing3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andem_Mirror_Experiment" TargetMode="External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4" Type="http://schemas.openxmlformats.org/officeDocument/2006/relationships/image" Target="../media/image85.emf"/><Relationship Id="rId5" Type="http://schemas.openxmlformats.org/officeDocument/2006/relationships/oleObject" Target="../embeddings/oleObject152.bin"/><Relationship Id="rId6" Type="http://schemas.openxmlformats.org/officeDocument/2006/relationships/image" Target="../media/image86.emf"/><Relationship Id="rId1" Type="http://schemas.openxmlformats.org/officeDocument/2006/relationships/vmlDrawing" Target="../drawings/vmlDrawing34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4" Type="http://schemas.openxmlformats.org/officeDocument/2006/relationships/image" Target="../media/image88.emf"/><Relationship Id="rId5" Type="http://schemas.openxmlformats.org/officeDocument/2006/relationships/oleObject" Target="../embeddings/oleObject154.bin"/><Relationship Id="rId6" Type="http://schemas.openxmlformats.org/officeDocument/2006/relationships/image" Target="../media/image89.emf"/><Relationship Id="rId7" Type="http://schemas.openxmlformats.org/officeDocument/2006/relationships/oleObject" Target="../embeddings/oleObject155.bin"/><Relationship Id="rId8" Type="http://schemas.openxmlformats.org/officeDocument/2006/relationships/image" Target="../media/image90.emf"/><Relationship Id="rId1" Type="http://schemas.openxmlformats.org/officeDocument/2006/relationships/vmlDrawing" Target="../drawings/vmlDrawing35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oleObject" Target="../embeddings/oleObject156.bin"/><Relationship Id="rId5" Type="http://schemas.openxmlformats.org/officeDocument/2006/relationships/image" Target="../media/image92.emf"/><Relationship Id="rId6" Type="http://schemas.openxmlformats.org/officeDocument/2006/relationships/image" Target="../media/image94.png"/><Relationship Id="rId7" Type="http://schemas.openxmlformats.org/officeDocument/2006/relationships/oleObject" Target="../embeddings/oleObject157.bin"/><Relationship Id="rId8" Type="http://schemas.openxmlformats.org/officeDocument/2006/relationships/image" Target="../media/image93.emf"/><Relationship Id="rId1" Type="http://schemas.openxmlformats.org/officeDocument/2006/relationships/vmlDrawing" Target="../drawings/vmlDrawing36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8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159.bin"/><Relationship Id="rId6" Type="http://schemas.openxmlformats.org/officeDocument/2006/relationships/image" Target="../media/image92.emf"/><Relationship Id="rId7" Type="http://schemas.openxmlformats.org/officeDocument/2006/relationships/image" Target="../media/image94.png"/><Relationship Id="rId8" Type="http://schemas.openxmlformats.org/officeDocument/2006/relationships/oleObject" Target="../embeddings/oleObject160.bin"/><Relationship Id="rId9" Type="http://schemas.openxmlformats.org/officeDocument/2006/relationships/image" Target="../media/image93.emf"/><Relationship Id="rId1" Type="http://schemas.openxmlformats.org/officeDocument/2006/relationships/vmlDrawing" Target="../drawings/vmlDrawing37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1.bin"/><Relationship Id="rId4" Type="http://schemas.openxmlformats.org/officeDocument/2006/relationships/image" Target="../media/image95.emf"/><Relationship Id="rId5" Type="http://schemas.openxmlformats.org/officeDocument/2006/relationships/oleObject" Target="../embeddings/oleObject162.bin"/><Relationship Id="rId6" Type="http://schemas.openxmlformats.org/officeDocument/2006/relationships/image" Target="../media/image92.emf"/><Relationship Id="rId7" Type="http://schemas.openxmlformats.org/officeDocument/2006/relationships/image" Target="../media/image94.png"/><Relationship Id="rId8" Type="http://schemas.openxmlformats.org/officeDocument/2006/relationships/oleObject" Target="../embeddings/oleObject163.bin"/><Relationship Id="rId9" Type="http://schemas.openxmlformats.org/officeDocument/2006/relationships/image" Target="../media/image93.emf"/><Relationship Id="rId1" Type="http://schemas.openxmlformats.org/officeDocument/2006/relationships/vmlDrawing" Target="../drawings/vmlDrawing38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2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0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24" y="254995"/>
            <a:ext cx="4160172" cy="888705"/>
          </a:xfrm>
        </p:spPr>
        <p:txBody>
          <a:bodyPr/>
          <a:lstStyle/>
          <a:p>
            <a:r>
              <a:rPr lang="en-US" dirty="0" smtClean="0"/>
              <a:t>Single Particle Motion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224" y="1761402"/>
            <a:ext cx="5302412" cy="840173"/>
          </a:xfrm>
        </p:spPr>
        <p:txBody>
          <a:bodyPr/>
          <a:lstStyle/>
          <a:p>
            <a:r>
              <a:rPr lang="en-US" dirty="0" smtClean="0"/>
              <a:t>Alexis Briesemeister</a:t>
            </a:r>
          </a:p>
          <a:p>
            <a:r>
              <a:rPr lang="en-US" sz="1400" dirty="0" smtClean="0"/>
              <a:t>Oak Ridge National Lab</a:t>
            </a:r>
          </a:p>
          <a:p>
            <a:endParaRPr lang="en-US" dirty="0" smtClean="0"/>
          </a:p>
          <a:p>
            <a:pPr>
              <a:lnSpc>
                <a:spcPct val="60000"/>
              </a:lnSpc>
            </a:pPr>
            <a:r>
              <a:rPr lang="en-US" sz="1600" dirty="0" smtClean="0"/>
              <a:t>Presented:</a:t>
            </a:r>
          </a:p>
          <a:p>
            <a:pPr>
              <a:lnSpc>
                <a:spcPct val="60000"/>
              </a:lnSpc>
            </a:pPr>
            <a:r>
              <a:rPr lang="en-US" sz="1600" dirty="0" smtClean="0"/>
              <a:t>June 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2015</a:t>
            </a:r>
          </a:p>
          <a:p>
            <a:pPr>
              <a:lnSpc>
                <a:spcPct val="60000"/>
              </a:lnSpc>
            </a:pPr>
            <a:r>
              <a:rPr lang="en-US" sz="1600" dirty="0" smtClean="0"/>
              <a:t>SULI Introductory Course in Plasma Physics</a:t>
            </a:r>
          </a:p>
        </p:txBody>
      </p:sp>
    </p:spTree>
    <p:extLst>
      <p:ext uri="{BB962C8B-B14F-4D97-AF65-F5344CB8AC3E}">
        <p14:creationId xmlns:p14="http://schemas.microsoft.com/office/powerpoint/2010/main" val="116185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Newton’s law second law of motion also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64264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Newton’s second law of motion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=force on the particle</a:t>
            </a:r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=mass of that particle</a:t>
            </a:r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= acceleration of that particle</a:t>
            </a:r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</a:t>
            </a:r>
          </a:p>
          <a:p>
            <a:pPr marL="346075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850652"/>
              </p:ext>
            </p:extLst>
          </p:nvPr>
        </p:nvGraphicFramePr>
        <p:xfrm>
          <a:off x="3352800" y="1905000"/>
          <a:ext cx="1398588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8" name="Equation" r:id="rId3" imgW="495300" imgH="203200" progId="Equation.3">
                  <p:embed/>
                </p:oleObj>
              </mc:Choice>
              <mc:Fallback>
                <p:oleObj name="Equation" r:id="rId3" imgW="495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2800" y="1905000"/>
                        <a:ext cx="1398588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363336"/>
              </p:ext>
            </p:extLst>
          </p:nvPr>
        </p:nvGraphicFramePr>
        <p:xfrm>
          <a:off x="1371600" y="3195637"/>
          <a:ext cx="43021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9" name="Equation" r:id="rId5" imgW="152400" imgH="190500" progId="Equation.3">
                  <p:embed/>
                </p:oleObj>
              </mc:Choice>
              <mc:Fallback>
                <p:oleObj name="Equation" r:id="rId5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3195637"/>
                        <a:ext cx="430212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611132"/>
              </p:ext>
            </p:extLst>
          </p:nvPr>
        </p:nvGraphicFramePr>
        <p:xfrm>
          <a:off x="1330325" y="4343400"/>
          <a:ext cx="36036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0" name="Equation" r:id="rId7" imgW="127000" imgH="177800" progId="Equation.3">
                  <p:embed/>
                </p:oleObj>
              </mc:Choice>
              <mc:Fallback>
                <p:oleObj name="Equation" r:id="rId7" imgW="127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0325" y="4343400"/>
                        <a:ext cx="360363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34749"/>
              </p:ext>
            </p:extLst>
          </p:nvPr>
        </p:nvGraphicFramePr>
        <p:xfrm>
          <a:off x="1295400" y="3886200"/>
          <a:ext cx="4667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1" name="Equation" r:id="rId9" imgW="165100" imgH="139700" progId="Equation.3">
                  <p:embed/>
                </p:oleObj>
              </mc:Choice>
              <mc:Fallback>
                <p:oleObj name="Equation" r:id="rId9" imgW="1651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5400" y="3886200"/>
                        <a:ext cx="466725" cy="420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805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Charged particles move freely ALONG magnetic fields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117584"/>
              </p:ext>
            </p:extLst>
          </p:nvPr>
        </p:nvGraphicFramePr>
        <p:xfrm>
          <a:off x="228600" y="1524000"/>
          <a:ext cx="29051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" name="Equation" r:id="rId3" imgW="1028700" imgH="292100" progId="Equation.3">
                  <p:embed/>
                </p:oleObj>
              </mc:Choice>
              <mc:Fallback>
                <p:oleObj name="Equation" r:id="rId3" imgW="10287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524000"/>
                        <a:ext cx="2905125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2508" y="4572000"/>
            <a:ext cx="864264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Particles are free to stream along magnetic field lines</a:t>
            </a:r>
          </a:p>
          <a:p>
            <a:pPr lvl="1"/>
            <a:r>
              <a:rPr lang="en-US" dirty="0" smtClean="0"/>
              <a:t>…</a:t>
            </a: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when the magnetic field is constant</a:t>
            </a:r>
          </a:p>
          <a:p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671656"/>
              </p:ext>
            </p:extLst>
          </p:nvPr>
        </p:nvGraphicFramePr>
        <p:xfrm>
          <a:off x="304800" y="2820780"/>
          <a:ext cx="1900238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" name="Equation" r:id="rId5" imgW="673100" imgH="228600" progId="Equation.3">
                  <p:embed/>
                </p:oleObj>
              </mc:Choice>
              <mc:Fallback>
                <p:oleObj name="Equation" r:id="rId5" imgW="673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2820780"/>
                        <a:ext cx="1900238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1371600" y="1447800"/>
            <a:ext cx="5334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76400" y="1225739"/>
            <a:ext cx="6858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/>
              <a:t>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2554" t="8886" r="12987" b="6543"/>
          <a:stretch/>
        </p:blipFill>
        <p:spPr>
          <a:xfrm>
            <a:off x="3632200" y="1130300"/>
            <a:ext cx="4368800" cy="3505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Figure from: http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>
                <a:solidFill>
                  <a:srgbClr val="0000FF"/>
                </a:solidFill>
              </a:rPr>
              <a:t>iter.rma.ac.be</a:t>
            </a:r>
            <a:r>
              <a:rPr lang="en-US" sz="1400" dirty="0">
                <a:solidFill>
                  <a:srgbClr val="0000FF"/>
                </a:solidFill>
              </a:rPr>
              <a:t>/en/</a:t>
            </a:r>
            <a:r>
              <a:rPr lang="en-US" sz="1400" dirty="0" err="1">
                <a:solidFill>
                  <a:srgbClr val="0000FF"/>
                </a:solidFill>
              </a:rPr>
              <a:t>img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MagneticConfinement.jpg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4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6621" y="5828874"/>
            <a:ext cx="8405617" cy="8985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Cyclotron-frequency and </a:t>
            </a:r>
            <a:r>
              <a:rPr lang="en-US" dirty="0" err="1" smtClean="0"/>
              <a:t>Larmor</a:t>
            </a:r>
            <a:r>
              <a:rPr lang="en-US" dirty="0" smtClean="0"/>
              <a:t> radius 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478845"/>
              </p:ext>
            </p:extLst>
          </p:nvPr>
        </p:nvGraphicFramePr>
        <p:xfrm>
          <a:off x="2797175" y="2167630"/>
          <a:ext cx="2595563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" name="Equation" r:id="rId3" imgW="609600" imgH="419100" progId="Equation.3">
                  <p:embed/>
                </p:oleObj>
              </mc:Choice>
              <mc:Fallback>
                <p:oleObj name="Equation" r:id="rId3" imgW="609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7175" y="2167630"/>
                        <a:ext cx="2595563" cy="1785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1072" y="1199761"/>
            <a:ext cx="8986862" cy="93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Cyclotron-frequency </a:t>
            </a:r>
            <a:r>
              <a:rPr lang="en-US" dirty="0" smtClean="0"/>
              <a:t>(aka gyro-frequency) the frequency at which a particle moves around the magnetic field: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923292"/>
              </p:ext>
            </p:extLst>
          </p:nvPr>
        </p:nvGraphicFramePr>
        <p:xfrm>
          <a:off x="3287277" y="4667025"/>
          <a:ext cx="2055812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" name="Equation" r:id="rId5" imgW="482600" imgH="431800" progId="Equation.3">
                  <p:embed/>
                </p:oleObj>
              </mc:Choice>
              <mc:Fallback>
                <p:oleObj name="Equation" r:id="rId5" imgW="482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87277" y="4667025"/>
                        <a:ext cx="2055812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7138" y="4405415"/>
            <a:ext cx="8986862" cy="93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 smtClean="0"/>
              <a:t>Larmor</a:t>
            </a:r>
            <a:r>
              <a:rPr lang="en-US" b="1" dirty="0" smtClean="0"/>
              <a:t> radius</a:t>
            </a:r>
            <a:r>
              <a:rPr lang="en-US" dirty="0" smtClean="0"/>
              <a:t> the radius of the orbit the particle: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2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Charged particles in a magnetic field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31504"/>
              </p:ext>
            </p:extLst>
          </p:nvPr>
        </p:nvGraphicFramePr>
        <p:xfrm>
          <a:off x="483351" y="1483049"/>
          <a:ext cx="28686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1" name="Equation" r:id="rId3" imgW="1016000" imgH="228600" progId="Equation.3">
                  <p:embed/>
                </p:oleObj>
              </mc:Choice>
              <mc:Fallback>
                <p:oleObj name="Equation" r:id="rId3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351" y="1483049"/>
                        <a:ext cx="2868613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554" t="48720" r="12987" b="6544"/>
          <a:stretch/>
        </p:blipFill>
        <p:spPr>
          <a:xfrm>
            <a:off x="3619942" y="1286760"/>
            <a:ext cx="4368800" cy="18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705238" y="959982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094234" y="1520350"/>
            <a:ext cx="619126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615235" y="1444973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V="1">
            <a:off x="8671131" y="1505740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7819153" y="120792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8541768" y="55680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8741440" y="127944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Figure from: http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>
                <a:solidFill>
                  <a:srgbClr val="0000FF"/>
                </a:solidFill>
              </a:rPr>
              <a:t>iter.rma.ac.be</a:t>
            </a:r>
            <a:r>
              <a:rPr lang="en-US" sz="1400" dirty="0">
                <a:solidFill>
                  <a:srgbClr val="0000FF"/>
                </a:solidFill>
              </a:rPr>
              <a:t>/en/</a:t>
            </a:r>
            <a:r>
              <a:rPr lang="en-US" sz="1400" dirty="0" err="1">
                <a:solidFill>
                  <a:srgbClr val="0000FF"/>
                </a:solidFill>
              </a:rPr>
              <a:t>img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MagneticConfinement.jpg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21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547830"/>
              </p:ext>
            </p:extLst>
          </p:nvPr>
        </p:nvGraphicFramePr>
        <p:xfrm>
          <a:off x="7272099" y="2445306"/>
          <a:ext cx="1456173" cy="71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2" name="Equation" r:id="rId6" imgW="457200" imgH="203200" progId="Equation.3">
                  <p:embed/>
                </p:oleObj>
              </mc:Choice>
              <mc:Fallback>
                <p:oleObj name="Equation" r:id="rId6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72099" y="2445306"/>
                        <a:ext cx="1456173" cy="71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2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Charged particles </a:t>
            </a:r>
            <a:r>
              <a:rPr lang="en-US" dirty="0"/>
              <a:t>in a magnetic field</a:t>
            </a:r>
          </a:p>
        </p:txBody>
      </p:sp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157672"/>
              </p:ext>
            </p:extLst>
          </p:nvPr>
        </p:nvGraphicFramePr>
        <p:xfrm>
          <a:off x="483351" y="1483049"/>
          <a:ext cx="28686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" name="Equation" r:id="rId3" imgW="1016000" imgH="228600" progId="Equation.3">
                  <p:embed/>
                </p:oleObj>
              </mc:Choice>
              <mc:Fallback>
                <p:oleObj name="Equation" r:id="rId3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351" y="1483049"/>
                        <a:ext cx="2868613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554" t="48720" r="12987" b="6544"/>
          <a:stretch/>
        </p:blipFill>
        <p:spPr>
          <a:xfrm>
            <a:off x="3619942" y="1286760"/>
            <a:ext cx="4368800" cy="18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705238" y="959982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094234" y="1520350"/>
            <a:ext cx="619126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615235" y="1444973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V="1">
            <a:off x="8671131" y="1505740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7819153" y="120792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8541768" y="55680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8741440" y="127944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graphicFrame>
        <p:nvGraphicFramePr>
          <p:cNvPr id="3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6567"/>
              </p:ext>
            </p:extLst>
          </p:nvPr>
        </p:nvGraphicFramePr>
        <p:xfrm>
          <a:off x="366820" y="2392135"/>
          <a:ext cx="30813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" name="Equation" r:id="rId6" imgW="1092200" imgH="228600" progId="Equation.3">
                  <p:embed/>
                </p:oleObj>
              </mc:Choice>
              <mc:Fallback>
                <p:oleObj name="Equation" r:id="rId6" imgW="1092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6820" y="2392135"/>
                        <a:ext cx="3081338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Figure from: http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>
                <a:solidFill>
                  <a:srgbClr val="0000FF"/>
                </a:solidFill>
              </a:rPr>
              <a:t>iter.rma.ac.be</a:t>
            </a:r>
            <a:r>
              <a:rPr lang="en-US" sz="1400" dirty="0">
                <a:solidFill>
                  <a:srgbClr val="0000FF"/>
                </a:solidFill>
              </a:rPr>
              <a:t>/en/</a:t>
            </a:r>
            <a:r>
              <a:rPr lang="en-US" sz="1400" dirty="0" err="1">
                <a:solidFill>
                  <a:srgbClr val="0000FF"/>
                </a:solidFill>
              </a:rPr>
              <a:t>img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MagneticConfinement.jpg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21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36315"/>
              </p:ext>
            </p:extLst>
          </p:nvPr>
        </p:nvGraphicFramePr>
        <p:xfrm>
          <a:off x="7272099" y="2445306"/>
          <a:ext cx="1456173" cy="71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5" name="Equation" r:id="rId8" imgW="457200" imgH="203200" progId="Equation.3">
                  <p:embed/>
                </p:oleObj>
              </mc:Choice>
              <mc:Fallback>
                <p:oleObj name="Equation" r:id="rId8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72099" y="2445306"/>
                        <a:ext cx="1456173" cy="71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79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Charged particles </a:t>
            </a:r>
            <a:r>
              <a:rPr lang="en-US" dirty="0"/>
              <a:t>in a magnetic field</a:t>
            </a:r>
          </a:p>
        </p:txBody>
      </p:sp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31504"/>
              </p:ext>
            </p:extLst>
          </p:nvPr>
        </p:nvGraphicFramePr>
        <p:xfrm>
          <a:off x="483351" y="1483049"/>
          <a:ext cx="28686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3" name="Equation" r:id="rId3" imgW="1016000" imgH="228600" progId="Equation.3">
                  <p:embed/>
                </p:oleObj>
              </mc:Choice>
              <mc:Fallback>
                <p:oleObj name="Equation" r:id="rId3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351" y="1483049"/>
                        <a:ext cx="2868613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554" t="48720" r="12987" b="6544"/>
          <a:stretch/>
        </p:blipFill>
        <p:spPr>
          <a:xfrm>
            <a:off x="3619942" y="1286760"/>
            <a:ext cx="4368800" cy="18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705238" y="959982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094234" y="1520350"/>
            <a:ext cx="619126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615235" y="1444973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V="1">
            <a:off x="8671131" y="1505740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7819153" y="120792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8541768" y="55680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8741440" y="127944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graphicFrame>
        <p:nvGraphicFramePr>
          <p:cNvPr id="3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461614"/>
              </p:ext>
            </p:extLst>
          </p:nvPr>
        </p:nvGraphicFramePr>
        <p:xfrm>
          <a:off x="366820" y="2392135"/>
          <a:ext cx="30813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4" name="Equation" r:id="rId6" imgW="1092200" imgH="228600" progId="Equation.3">
                  <p:embed/>
                </p:oleObj>
              </mc:Choice>
              <mc:Fallback>
                <p:oleObj name="Equation" r:id="rId6" imgW="1092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6820" y="2392135"/>
                        <a:ext cx="3081338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224148"/>
              </p:ext>
            </p:extLst>
          </p:nvPr>
        </p:nvGraphicFramePr>
        <p:xfrm>
          <a:off x="303080" y="3255904"/>
          <a:ext cx="4406900" cy="628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5" name="Equation" r:id="rId8" imgW="1562100" imgH="228600" progId="Equation.3">
                  <p:embed/>
                </p:oleObj>
              </mc:Choice>
              <mc:Fallback>
                <p:oleObj name="Equation" r:id="rId8" imgW="1562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3080" y="3255904"/>
                        <a:ext cx="4406900" cy="628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Figure from: http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>
                <a:solidFill>
                  <a:srgbClr val="0000FF"/>
                </a:solidFill>
              </a:rPr>
              <a:t>iter.rma.ac.be</a:t>
            </a:r>
            <a:r>
              <a:rPr lang="en-US" sz="1400" dirty="0">
                <a:solidFill>
                  <a:srgbClr val="0000FF"/>
                </a:solidFill>
              </a:rPr>
              <a:t>/en/</a:t>
            </a:r>
            <a:r>
              <a:rPr lang="en-US" sz="1400" dirty="0" err="1">
                <a:solidFill>
                  <a:srgbClr val="0000FF"/>
                </a:solidFill>
              </a:rPr>
              <a:t>img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MagneticConfinement.jpg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21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8547830"/>
              </p:ext>
            </p:extLst>
          </p:nvPr>
        </p:nvGraphicFramePr>
        <p:xfrm>
          <a:off x="7272099" y="2445306"/>
          <a:ext cx="1456173" cy="71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6" name="Equation" r:id="rId10" imgW="457200" imgH="203200" progId="Equation.3">
                  <p:embed/>
                </p:oleObj>
              </mc:Choice>
              <mc:Fallback>
                <p:oleObj name="Equation" r:id="rId10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72099" y="2445306"/>
                        <a:ext cx="1456173" cy="71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82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Charged particles </a:t>
            </a:r>
            <a:r>
              <a:rPr lang="en-US" dirty="0"/>
              <a:t>in a magnetic field</a:t>
            </a:r>
          </a:p>
        </p:txBody>
      </p:sp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292716"/>
              </p:ext>
            </p:extLst>
          </p:nvPr>
        </p:nvGraphicFramePr>
        <p:xfrm>
          <a:off x="483351" y="1483049"/>
          <a:ext cx="286861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29" name="Equation" r:id="rId3" imgW="1016000" imgH="228600" progId="Equation.3">
                  <p:embed/>
                </p:oleObj>
              </mc:Choice>
              <mc:Fallback>
                <p:oleObj name="Equation" r:id="rId3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351" y="1483049"/>
                        <a:ext cx="2868613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554" t="48720" r="12987" b="6544"/>
          <a:stretch/>
        </p:blipFill>
        <p:spPr>
          <a:xfrm>
            <a:off x="3619942" y="1286760"/>
            <a:ext cx="4368800" cy="18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705238" y="959982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094234" y="1520350"/>
            <a:ext cx="619126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615235" y="1444973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V="1">
            <a:off x="8671131" y="1505740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7819153" y="120792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8541768" y="55680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8741440" y="127944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graphicFrame>
        <p:nvGraphicFramePr>
          <p:cNvPr id="3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962316"/>
              </p:ext>
            </p:extLst>
          </p:nvPr>
        </p:nvGraphicFramePr>
        <p:xfrm>
          <a:off x="366820" y="2392135"/>
          <a:ext cx="30813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30" name="Equation" r:id="rId6" imgW="1092200" imgH="228600" progId="Equation.3">
                  <p:embed/>
                </p:oleObj>
              </mc:Choice>
              <mc:Fallback>
                <p:oleObj name="Equation" r:id="rId6" imgW="1092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6820" y="2392135"/>
                        <a:ext cx="3081338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59255"/>
              </p:ext>
            </p:extLst>
          </p:nvPr>
        </p:nvGraphicFramePr>
        <p:xfrm>
          <a:off x="303080" y="3255904"/>
          <a:ext cx="4406900" cy="628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31" name="Equation" r:id="rId8" imgW="1562100" imgH="228600" progId="Equation.3">
                  <p:embed/>
                </p:oleObj>
              </mc:Choice>
              <mc:Fallback>
                <p:oleObj name="Equation" r:id="rId8" imgW="1562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3080" y="3255904"/>
                        <a:ext cx="4406900" cy="628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344343"/>
              </p:ext>
            </p:extLst>
          </p:nvPr>
        </p:nvGraphicFramePr>
        <p:xfrm>
          <a:off x="438150" y="4395788"/>
          <a:ext cx="519430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32" name="Equation" r:id="rId10" imgW="1841500" imgH="266700" progId="Equation.3">
                  <p:embed/>
                </p:oleObj>
              </mc:Choice>
              <mc:Fallback>
                <p:oleObj name="Equation" r:id="rId10" imgW="184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8150" y="4395788"/>
                        <a:ext cx="5194300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Figure from: http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>
                <a:solidFill>
                  <a:srgbClr val="0000FF"/>
                </a:solidFill>
              </a:rPr>
              <a:t>iter.rma.ac.be</a:t>
            </a:r>
            <a:r>
              <a:rPr lang="en-US" sz="1400" dirty="0">
                <a:solidFill>
                  <a:srgbClr val="0000FF"/>
                </a:solidFill>
              </a:rPr>
              <a:t>/en/</a:t>
            </a:r>
            <a:r>
              <a:rPr lang="en-US" sz="1400" dirty="0" err="1">
                <a:solidFill>
                  <a:srgbClr val="0000FF"/>
                </a:solidFill>
              </a:rPr>
              <a:t>img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MagneticConfinement.jpg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21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162172"/>
              </p:ext>
            </p:extLst>
          </p:nvPr>
        </p:nvGraphicFramePr>
        <p:xfrm>
          <a:off x="7272099" y="2445306"/>
          <a:ext cx="1456173" cy="71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33" name="Equation" r:id="rId12" imgW="457200" imgH="203200" progId="Equation.3">
                  <p:embed/>
                </p:oleObj>
              </mc:Choice>
              <mc:Fallback>
                <p:oleObj name="Equation" r:id="rId12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272099" y="2445306"/>
                        <a:ext cx="1456173" cy="71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554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Charged particles in a magnetic field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554" t="48720" r="12987" b="6544"/>
          <a:stretch/>
        </p:blipFill>
        <p:spPr>
          <a:xfrm>
            <a:off x="3619942" y="1286760"/>
            <a:ext cx="4368800" cy="18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705238" y="959982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094234" y="1520350"/>
            <a:ext cx="619126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615235" y="1444973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V="1">
            <a:off x="8671131" y="1505740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7819153" y="120792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8541768" y="55680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8741440" y="127944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graphicFrame>
        <p:nvGraphicFramePr>
          <p:cNvPr id="2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08859"/>
              </p:ext>
            </p:extLst>
          </p:nvPr>
        </p:nvGraphicFramePr>
        <p:xfrm>
          <a:off x="160338" y="3217863"/>
          <a:ext cx="770096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6" name="Equation" r:id="rId4" imgW="2730500" imgH="406400" progId="Equation.3">
                  <p:embed/>
                </p:oleObj>
              </mc:Choice>
              <mc:Fallback>
                <p:oleObj name="Equation" r:id="rId4" imgW="2730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338" y="3217863"/>
                        <a:ext cx="770096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284544"/>
              </p:ext>
            </p:extLst>
          </p:nvPr>
        </p:nvGraphicFramePr>
        <p:xfrm>
          <a:off x="6988599" y="2445306"/>
          <a:ext cx="1456173" cy="71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7" name="Equation" r:id="rId6" imgW="457200" imgH="203200" progId="Equation.3">
                  <p:embed/>
                </p:oleObj>
              </mc:Choice>
              <mc:Fallback>
                <p:oleObj name="Equation" r:id="rId6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88599" y="2445306"/>
                        <a:ext cx="1456173" cy="71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83704"/>
              </p:ext>
            </p:extLst>
          </p:nvPr>
        </p:nvGraphicFramePr>
        <p:xfrm>
          <a:off x="623888" y="4640263"/>
          <a:ext cx="24003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8" name="Equation" r:id="rId8" imgW="850900" imgH="406400" progId="Equation.3">
                  <p:embed/>
                </p:oleObj>
              </mc:Choice>
              <mc:Fallback>
                <p:oleObj name="Equation" r:id="rId8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3888" y="4640263"/>
                        <a:ext cx="24003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286473"/>
              </p:ext>
            </p:extLst>
          </p:nvPr>
        </p:nvGraphicFramePr>
        <p:xfrm>
          <a:off x="3598863" y="4792663"/>
          <a:ext cx="261461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9" name="Equation" r:id="rId10" imgW="927100" imgH="393700" progId="Equation.3">
                  <p:embed/>
                </p:oleObj>
              </mc:Choice>
              <mc:Fallback>
                <p:oleObj name="Equation" r:id="rId10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98863" y="4792663"/>
                        <a:ext cx="2614612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923401"/>
              </p:ext>
            </p:extLst>
          </p:nvPr>
        </p:nvGraphicFramePr>
        <p:xfrm>
          <a:off x="7022347" y="5009793"/>
          <a:ext cx="14684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0" name="Equation" r:id="rId12" imgW="520700" imgH="215900" progId="Equation.3">
                  <p:embed/>
                </p:oleObj>
              </mc:Choice>
              <mc:Fallback>
                <p:oleObj name="Equation" r:id="rId12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22347" y="5009793"/>
                        <a:ext cx="1468437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Figure from: http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>
                <a:solidFill>
                  <a:srgbClr val="0000FF"/>
                </a:solidFill>
              </a:rPr>
              <a:t>iter.rma.ac.be</a:t>
            </a:r>
            <a:r>
              <a:rPr lang="en-US" sz="1400" dirty="0">
                <a:solidFill>
                  <a:srgbClr val="0000FF"/>
                </a:solidFill>
              </a:rPr>
              <a:t>/en/</a:t>
            </a:r>
            <a:r>
              <a:rPr lang="en-US" sz="1400" dirty="0" err="1">
                <a:solidFill>
                  <a:srgbClr val="0000FF"/>
                </a:solidFill>
              </a:rPr>
              <a:t>img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MagneticConfinement.jpg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2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675547"/>
              </p:ext>
            </p:extLst>
          </p:nvPr>
        </p:nvGraphicFramePr>
        <p:xfrm>
          <a:off x="0" y="2283185"/>
          <a:ext cx="4587121" cy="64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11" name="Equation" r:id="rId14" imgW="1841500" imgH="266700" progId="Equation.3">
                  <p:embed/>
                </p:oleObj>
              </mc:Choice>
              <mc:Fallback>
                <p:oleObj name="Equation" r:id="rId14" imgW="184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0" y="2283185"/>
                        <a:ext cx="4587121" cy="64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1109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Charged particles in a magnetic field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554" t="48720" r="12987" b="6544"/>
          <a:stretch/>
        </p:blipFill>
        <p:spPr>
          <a:xfrm>
            <a:off x="3619942" y="1286760"/>
            <a:ext cx="4368800" cy="18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705238" y="959982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094234" y="1520350"/>
            <a:ext cx="619126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615235" y="1444973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V="1">
            <a:off x="8671131" y="1505740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7819153" y="120792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8541768" y="55680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8741440" y="127944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graphicFrame>
        <p:nvGraphicFramePr>
          <p:cNvPr id="2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563876"/>
              </p:ext>
            </p:extLst>
          </p:nvPr>
        </p:nvGraphicFramePr>
        <p:xfrm>
          <a:off x="160338" y="3217863"/>
          <a:ext cx="770096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85" name="Equation" r:id="rId4" imgW="2730500" imgH="406400" progId="Equation.3">
                  <p:embed/>
                </p:oleObj>
              </mc:Choice>
              <mc:Fallback>
                <p:oleObj name="Equation" r:id="rId4" imgW="2730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338" y="3217863"/>
                        <a:ext cx="770096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317041"/>
              </p:ext>
            </p:extLst>
          </p:nvPr>
        </p:nvGraphicFramePr>
        <p:xfrm>
          <a:off x="6988599" y="2445306"/>
          <a:ext cx="1456173" cy="71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86" name="Equation" r:id="rId6" imgW="457200" imgH="203200" progId="Equation.3">
                  <p:embed/>
                </p:oleObj>
              </mc:Choice>
              <mc:Fallback>
                <p:oleObj name="Equation" r:id="rId6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88599" y="2445306"/>
                        <a:ext cx="1456173" cy="71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936913"/>
              </p:ext>
            </p:extLst>
          </p:nvPr>
        </p:nvGraphicFramePr>
        <p:xfrm>
          <a:off x="623888" y="4640263"/>
          <a:ext cx="24003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87" name="Equation" r:id="rId8" imgW="850900" imgH="406400" progId="Equation.3">
                  <p:embed/>
                </p:oleObj>
              </mc:Choice>
              <mc:Fallback>
                <p:oleObj name="Equation" r:id="rId8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3888" y="4640263"/>
                        <a:ext cx="24003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996031"/>
              </p:ext>
            </p:extLst>
          </p:nvPr>
        </p:nvGraphicFramePr>
        <p:xfrm>
          <a:off x="3598863" y="4792663"/>
          <a:ext cx="261461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88" name="Equation" r:id="rId10" imgW="927100" imgH="393700" progId="Equation.3">
                  <p:embed/>
                </p:oleObj>
              </mc:Choice>
              <mc:Fallback>
                <p:oleObj name="Equation" r:id="rId10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98863" y="4792663"/>
                        <a:ext cx="2614612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516602"/>
              </p:ext>
            </p:extLst>
          </p:nvPr>
        </p:nvGraphicFramePr>
        <p:xfrm>
          <a:off x="7022347" y="5009793"/>
          <a:ext cx="14684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89" name="Equation" r:id="rId12" imgW="520700" imgH="215900" progId="Equation.3">
                  <p:embed/>
                </p:oleObj>
              </mc:Choice>
              <mc:Fallback>
                <p:oleObj name="Equation" r:id="rId12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22347" y="5009793"/>
                        <a:ext cx="1468437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Figure from: http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>
                <a:solidFill>
                  <a:srgbClr val="0000FF"/>
                </a:solidFill>
              </a:rPr>
              <a:t>iter.rma.ac.be</a:t>
            </a:r>
            <a:r>
              <a:rPr lang="en-US" sz="1400" dirty="0">
                <a:solidFill>
                  <a:srgbClr val="0000FF"/>
                </a:solidFill>
              </a:rPr>
              <a:t>/en/</a:t>
            </a:r>
            <a:r>
              <a:rPr lang="en-US" sz="1400" dirty="0" err="1">
                <a:solidFill>
                  <a:srgbClr val="0000FF"/>
                </a:solidFill>
              </a:rPr>
              <a:t>img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MagneticConfinement.jpg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2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131086"/>
              </p:ext>
            </p:extLst>
          </p:nvPr>
        </p:nvGraphicFramePr>
        <p:xfrm>
          <a:off x="0" y="2283185"/>
          <a:ext cx="4587121" cy="64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90" name="Equation" r:id="rId14" imgW="1841500" imgH="266700" progId="Equation.3">
                  <p:embed/>
                </p:oleObj>
              </mc:Choice>
              <mc:Fallback>
                <p:oleObj name="Equation" r:id="rId14" imgW="184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0" y="2283185"/>
                        <a:ext cx="4587121" cy="64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647725" y="5498559"/>
            <a:ext cx="2121327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8000"/>
                </a:solidFill>
              </a:rPr>
              <a:t>Charged particles move freely along the magnetic field!</a:t>
            </a:r>
          </a:p>
        </p:txBody>
      </p:sp>
      <p:sp>
        <p:nvSpPr>
          <p:cNvPr id="19" name="Oval 18"/>
          <p:cNvSpPr/>
          <p:nvPr/>
        </p:nvSpPr>
        <p:spPr>
          <a:xfrm flipH="1">
            <a:off x="6390477" y="4461539"/>
            <a:ext cx="2635295" cy="2077288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Charged particles </a:t>
            </a:r>
            <a:r>
              <a:rPr lang="en-US" dirty="0"/>
              <a:t>in a magnetic field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554" t="48720" r="12987" b="6544"/>
          <a:stretch/>
        </p:blipFill>
        <p:spPr>
          <a:xfrm>
            <a:off x="3619942" y="1286760"/>
            <a:ext cx="4368800" cy="1854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8705238" y="959982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094234" y="1520350"/>
            <a:ext cx="619126" cy="1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8615235" y="1444973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flipV="1">
            <a:off x="8671131" y="1505740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7819153" y="120792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8541768" y="55680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8741440" y="1279440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graphicFrame>
        <p:nvGraphicFramePr>
          <p:cNvPr id="2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222006"/>
              </p:ext>
            </p:extLst>
          </p:nvPr>
        </p:nvGraphicFramePr>
        <p:xfrm>
          <a:off x="160338" y="3217863"/>
          <a:ext cx="770096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3" name="Equation" r:id="rId4" imgW="2730500" imgH="406400" progId="Equation.3">
                  <p:embed/>
                </p:oleObj>
              </mc:Choice>
              <mc:Fallback>
                <p:oleObj name="Equation" r:id="rId4" imgW="27305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338" y="3217863"/>
                        <a:ext cx="770096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709330"/>
              </p:ext>
            </p:extLst>
          </p:nvPr>
        </p:nvGraphicFramePr>
        <p:xfrm>
          <a:off x="6988599" y="2445306"/>
          <a:ext cx="1456173" cy="71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4" name="Equation" r:id="rId6" imgW="457200" imgH="203200" progId="Equation.3">
                  <p:embed/>
                </p:oleObj>
              </mc:Choice>
              <mc:Fallback>
                <p:oleObj name="Equation" r:id="rId6" imgW="457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88599" y="2445306"/>
                        <a:ext cx="1456173" cy="71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398452"/>
              </p:ext>
            </p:extLst>
          </p:nvPr>
        </p:nvGraphicFramePr>
        <p:xfrm>
          <a:off x="623888" y="4640263"/>
          <a:ext cx="24003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5" name="Equation" r:id="rId8" imgW="850900" imgH="406400" progId="Equation.3">
                  <p:embed/>
                </p:oleObj>
              </mc:Choice>
              <mc:Fallback>
                <p:oleObj name="Equation" r:id="rId8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3888" y="4640263"/>
                        <a:ext cx="24003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657576"/>
              </p:ext>
            </p:extLst>
          </p:nvPr>
        </p:nvGraphicFramePr>
        <p:xfrm>
          <a:off x="3598863" y="4792663"/>
          <a:ext cx="261461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6" name="Equation" r:id="rId10" imgW="927100" imgH="393700" progId="Equation.3">
                  <p:embed/>
                </p:oleObj>
              </mc:Choice>
              <mc:Fallback>
                <p:oleObj name="Equation" r:id="rId10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98863" y="4792663"/>
                        <a:ext cx="2614612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882552"/>
              </p:ext>
            </p:extLst>
          </p:nvPr>
        </p:nvGraphicFramePr>
        <p:xfrm>
          <a:off x="7022347" y="5009793"/>
          <a:ext cx="14684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7" name="Equation" r:id="rId12" imgW="520700" imgH="215900" progId="Equation.3">
                  <p:embed/>
                </p:oleObj>
              </mc:Choice>
              <mc:Fallback>
                <p:oleObj name="Equation" r:id="rId12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22347" y="5009793"/>
                        <a:ext cx="1468437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Figure from: http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>
                <a:solidFill>
                  <a:srgbClr val="0000FF"/>
                </a:solidFill>
              </a:rPr>
              <a:t>iter.rma.ac.be</a:t>
            </a:r>
            <a:r>
              <a:rPr lang="en-US" sz="1400" dirty="0">
                <a:solidFill>
                  <a:srgbClr val="0000FF"/>
                </a:solidFill>
              </a:rPr>
              <a:t>/en/</a:t>
            </a:r>
            <a:r>
              <a:rPr lang="en-US" sz="1400" dirty="0" err="1">
                <a:solidFill>
                  <a:srgbClr val="0000FF"/>
                </a:solidFill>
              </a:rPr>
              <a:t>img</a:t>
            </a:r>
            <a:r>
              <a:rPr lang="en-US" sz="1400" dirty="0">
                <a:solidFill>
                  <a:srgbClr val="0000FF"/>
                </a:solidFill>
              </a:rPr>
              <a:t>/</a:t>
            </a:r>
            <a:r>
              <a:rPr lang="en-US" sz="1400" dirty="0" err="1">
                <a:solidFill>
                  <a:srgbClr val="0000FF"/>
                </a:solidFill>
              </a:rPr>
              <a:t>MagneticConfinement.jpg</a:t>
            </a:r>
            <a:endParaRPr lang="en-US" sz="1400" dirty="0" smtClean="0">
              <a:solidFill>
                <a:srgbClr val="0000FF"/>
              </a:solidFill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6622343" y="4536092"/>
            <a:ext cx="1666927" cy="1610311"/>
          </a:xfrm>
          <a:prstGeom prst="mathMultiply">
            <a:avLst>
              <a:gd name="adj1" fmla="val 3802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40189" y="4502069"/>
            <a:ext cx="6293499" cy="1462889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1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556319"/>
              </p:ext>
            </p:extLst>
          </p:nvPr>
        </p:nvGraphicFramePr>
        <p:xfrm>
          <a:off x="0" y="2283185"/>
          <a:ext cx="4587121" cy="64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58" name="Equation" r:id="rId14" imgW="1841500" imgH="266700" progId="Equation.3">
                  <p:embed/>
                </p:oleObj>
              </mc:Choice>
              <mc:Fallback>
                <p:oleObj name="Equation" r:id="rId14" imgW="1841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0" y="2283185"/>
                        <a:ext cx="4587121" cy="647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0908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Motivation:  Single </a:t>
            </a:r>
            <a:r>
              <a:rPr lang="en-US" dirty="0"/>
              <a:t>particle motion </a:t>
            </a:r>
            <a:r>
              <a:rPr lang="en-US" dirty="0" smtClean="0"/>
              <a:t>and collisions limit plasma confinement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Plasma transport can be described as a “random walk”</a:t>
            </a:r>
          </a:p>
          <a:p>
            <a:pPr lvl="1"/>
            <a:r>
              <a:rPr lang="en-US" dirty="0"/>
              <a:t>single particle motion gives the step size</a:t>
            </a:r>
          </a:p>
          <a:p>
            <a:pPr lvl="1"/>
            <a:r>
              <a:rPr lang="en-US" dirty="0"/>
              <a:t>collision frequency tells you how often steps are </a:t>
            </a:r>
            <a:r>
              <a:rPr lang="en-US" dirty="0" smtClean="0"/>
              <a:t>taken</a:t>
            </a:r>
          </a:p>
          <a:p>
            <a:pPr marL="346075" lvl="1" indent="0">
              <a:buNone/>
            </a:pPr>
            <a:endParaRPr lang="en-US" dirty="0" smtClean="0"/>
          </a:p>
          <a:p>
            <a:r>
              <a:rPr lang="en-US" dirty="0" smtClean="0"/>
              <a:t>If care isn’t taken to optimize your magnetic field geometry particles can have trajectories which cause them to leave the system even without collisions</a:t>
            </a:r>
          </a:p>
          <a:p>
            <a:pPr lvl="1"/>
            <a:r>
              <a:rPr lang="en-US" dirty="0" smtClean="0"/>
              <a:t>High energy particles are the most susceptible and the most damaging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86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Motion perpendicular to the magnetic field</a:t>
            </a:r>
            <a:endParaRPr lang="en-US" dirty="0"/>
          </a:p>
        </p:txBody>
      </p:sp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286636"/>
              </p:ext>
            </p:extLst>
          </p:nvPr>
        </p:nvGraphicFramePr>
        <p:xfrm>
          <a:off x="328613" y="1466850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2" name="Equation" r:id="rId3" imgW="850900" imgH="406400" progId="Equation.3">
                  <p:embed/>
                </p:oleObj>
              </mc:Choice>
              <mc:Fallback>
                <p:oleObj name="Equation" r:id="rId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613" y="1466850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6370"/>
              </p:ext>
            </p:extLst>
          </p:nvPr>
        </p:nvGraphicFramePr>
        <p:xfrm>
          <a:off x="276225" y="3117850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3" name="Equation" r:id="rId5" imgW="927100" imgH="393700" progId="Equation.3">
                  <p:embed/>
                </p:oleObj>
              </mc:Choice>
              <mc:Fallback>
                <p:oleObj name="Equation" r:id="rId5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6225" y="3117850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Drop the unit vectors</a:t>
            </a:r>
            <a:endParaRPr lang="en-US" dirty="0"/>
          </a:p>
        </p:txBody>
      </p:sp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179788"/>
              </p:ext>
            </p:extLst>
          </p:nvPr>
        </p:nvGraphicFramePr>
        <p:xfrm>
          <a:off x="328613" y="1466850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4" name="Equation" r:id="rId3" imgW="850900" imgH="406400" progId="Equation.3">
                  <p:embed/>
                </p:oleObj>
              </mc:Choice>
              <mc:Fallback>
                <p:oleObj name="Equation" r:id="rId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613" y="1466850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167410"/>
              </p:ext>
            </p:extLst>
          </p:nvPr>
        </p:nvGraphicFramePr>
        <p:xfrm>
          <a:off x="3551238" y="1437588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5" name="Equation" r:id="rId5" imgW="685800" imgH="406400" progId="Equation.3">
                  <p:embed/>
                </p:oleObj>
              </mc:Choice>
              <mc:Fallback>
                <p:oleObj name="Equation" r:id="rId5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1238" y="1437588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384826"/>
              </p:ext>
            </p:extLst>
          </p:nvPr>
        </p:nvGraphicFramePr>
        <p:xfrm>
          <a:off x="276225" y="3117850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6" name="Equation" r:id="rId7" imgW="927100" imgH="393700" progId="Equation.3">
                  <p:embed/>
                </p:oleObj>
              </mc:Choice>
              <mc:Fallback>
                <p:oleObj name="Equation" r:id="rId7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6225" y="3117850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949111"/>
              </p:ext>
            </p:extLst>
          </p:nvPr>
        </p:nvGraphicFramePr>
        <p:xfrm>
          <a:off x="3495675" y="3135313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7" name="Equation" r:id="rId9" imgW="762000" imgH="393700" progId="Equation.3">
                  <p:embed/>
                </p:oleObj>
              </mc:Choice>
              <mc:Fallback>
                <p:oleObj name="Equation" r:id="rId9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95675" y="3135313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flipV="1">
            <a:off x="2833860" y="2120622"/>
            <a:ext cx="511334" cy="138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895543" y="3724571"/>
            <a:ext cx="511334" cy="138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12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Take another derivative with respect to time</a:t>
            </a:r>
            <a:endParaRPr lang="en-US" dirty="0"/>
          </a:p>
        </p:txBody>
      </p:sp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359200"/>
              </p:ext>
            </p:extLst>
          </p:nvPr>
        </p:nvGraphicFramePr>
        <p:xfrm>
          <a:off x="328613" y="1466850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42" name="Equation" r:id="rId3" imgW="850900" imgH="406400" progId="Equation.3">
                  <p:embed/>
                </p:oleObj>
              </mc:Choice>
              <mc:Fallback>
                <p:oleObj name="Equation" r:id="rId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613" y="1466850"/>
                        <a:ext cx="2398712" cy="11176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80301"/>
              </p:ext>
            </p:extLst>
          </p:nvPr>
        </p:nvGraphicFramePr>
        <p:xfrm>
          <a:off x="3551238" y="1437588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43" name="Equation" r:id="rId5" imgW="685800" imgH="406400" progId="Equation.3">
                  <p:embed/>
                </p:oleObj>
              </mc:Choice>
              <mc:Fallback>
                <p:oleObj name="Equation" r:id="rId5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1238" y="1437588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662182"/>
              </p:ext>
            </p:extLst>
          </p:nvPr>
        </p:nvGraphicFramePr>
        <p:xfrm>
          <a:off x="276225" y="3117850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44" name="Equation" r:id="rId7" imgW="927100" imgH="393700" progId="Equation.3">
                  <p:embed/>
                </p:oleObj>
              </mc:Choice>
              <mc:Fallback>
                <p:oleObj name="Equation" r:id="rId7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6225" y="3117850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531815"/>
              </p:ext>
            </p:extLst>
          </p:nvPr>
        </p:nvGraphicFramePr>
        <p:xfrm>
          <a:off x="3495675" y="3135313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45" name="Equation" r:id="rId9" imgW="762000" imgH="393700" progId="Equation.3">
                  <p:embed/>
                </p:oleObj>
              </mc:Choice>
              <mc:Fallback>
                <p:oleObj name="Equation" r:id="rId9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95675" y="3135313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082614"/>
              </p:ext>
            </p:extLst>
          </p:nvPr>
        </p:nvGraphicFramePr>
        <p:xfrm>
          <a:off x="6537325" y="1408325"/>
          <a:ext cx="21844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46" name="Equation" r:id="rId11" imgW="774700" imgH="406400" progId="Equation.3">
                  <p:embed/>
                </p:oleObj>
              </mc:Choice>
              <mc:Fallback>
                <p:oleObj name="Equation" r:id="rId11" imgW="774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37325" y="1408325"/>
                        <a:ext cx="21844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557832"/>
              </p:ext>
            </p:extLst>
          </p:nvPr>
        </p:nvGraphicFramePr>
        <p:xfrm>
          <a:off x="6457785" y="3207441"/>
          <a:ext cx="2027521" cy="9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47" name="Equation" r:id="rId13" imgW="863600" imgH="393700" progId="Equation.3">
                  <p:embed/>
                </p:oleObj>
              </mc:Choice>
              <mc:Fallback>
                <p:oleObj name="Equation" r:id="rId13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57785" y="3207441"/>
                        <a:ext cx="2027521" cy="96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5657429" y="3719593"/>
            <a:ext cx="647409" cy="138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624465" y="2029900"/>
            <a:ext cx="759755" cy="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731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The goal: differential equations which involve a single spatial coordinate</a:t>
            </a:r>
            <a:endParaRPr lang="en-US" dirty="0"/>
          </a:p>
        </p:txBody>
      </p:sp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286636"/>
              </p:ext>
            </p:extLst>
          </p:nvPr>
        </p:nvGraphicFramePr>
        <p:xfrm>
          <a:off x="328613" y="1466850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34" name="Equation" r:id="rId3" imgW="850900" imgH="406400" progId="Equation.3">
                  <p:embed/>
                </p:oleObj>
              </mc:Choice>
              <mc:Fallback>
                <p:oleObj name="Equation" r:id="rId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613" y="1466850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11798"/>
              </p:ext>
            </p:extLst>
          </p:nvPr>
        </p:nvGraphicFramePr>
        <p:xfrm>
          <a:off x="3551238" y="1437588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35" name="Equation" r:id="rId5" imgW="685800" imgH="406400" progId="Equation.3">
                  <p:embed/>
                </p:oleObj>
              </mc:Choice>
              <mc:Fallback>
                <p:oleObj name="Equation" r:id="rId5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1238" y="1437588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6370"/>
              </p:ext>
            </p:extLst>
          </p:nvPr>
        </p:nvGraphicFramePr>
        <p:xfrm>
          <a:off x="276225" y="3117850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36" name="Equation" r:id="rId7" imgW="927100" imgH="393700" progId="Equation.3">
                  <p:embed/>
                </p:oleObj>
              </mc:Choice>
              <mc:Fallback>
                <p:oleObj name="Equation" r:id="rId7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6225" y="3117850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61999"/>
              </p:ext>
            </p:extLst>
          </p:nvPr>
        </p:nvGraphicFramePr>
        <p:xfrm>
          <a:off x="3495675" y="3135313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37" name="Equation" r:id="rId9" imgW="762000" imgH="393700" progId="Equation.3">
                  <p:embed/>
                </p:oleObj>
              </mc:Choice>
              <mc:Fallback>
                <p:oleObj name="Equation" r:id="rId9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95675" y="3135313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772979"/>
              </p:ext>
            </p:extLst>
          </p:nvPr>
        </p:nvGraphicFramePr>
        <p:xfrm>
          <a:off x="6537325" y="1408325"/>
          <a:ext cx="21844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38" name="Equation" r:id="rId11" imgW="774700" imgH="406400" progId="Equation.3">
                  <p:embed/>
                </p:oleObj>
              </mc:Choice>
              <mc:Fallback>
                <p:oleObj name="Equation" r:id="rId11" imgW="774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37325" y="1408325"/>
                        <a:ext cx="21844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991916"/>
              </p:ext>
            </p:extLst>
          </p:nvPr>
        </p:nvGraphicFramePr>
        <p:xfrm>
          <a:off x="6457785" y="3207441"/>
          <a:ext cx="2027521" cy="9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39" name="Equation" r:id="rId13" imgW="863600" imgH="393700" progId="Equation.3">
                  <p:embed/>
                </p:oleObj>
              </mc:Choice>
              <mc:Fallback>
                <p:oleObj name="Equation" r:id="rId13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57785" y="3207441"/>
                        <a:ext cx="2027521" cy="96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543819" y="1138627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52593" y="2885204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462472" y="2435586"/>
            <a:ext cx="1198765" cy="84733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371386" y="4249713"/>
            <a:ext cx="32991" cy="74897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573530"/>
              </p:ext>
            </p:extLst>
          </p:nvPr>
        </p:nvGraphicFramePr>
        <p:xfrm>
          <a:off x="6264275" y="4986338"/>
          <a:ext cx="22923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40" name="Equation" r:id="rId15" imgW="914400" imgH="419100" progId="Equation.3">
                  <p:embed/>
                </p:oleObj>
              </mc:Choice>
              <mc:Fallback>
                <p:oleObj name="Equation" r:id="rId15" imgW="9144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64275" y="4986338"/>
                        <a:ext cx="229235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Repeat for the terms involving x</a:t>
            </a:r>
            <a:endParaRPr lang="en-US" dirty="0"/>
          </a:p>
        </p:txBody>
      </p:sp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286636"/>
              </p:ext>
            </p:extLst>
          </p:nvPr>
        </p:nvGraphicFramePr>
        <p:xfrm>
          <a:off x="328613" y="1466850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88" name="Equation" r:id="rId3" imgW="850900" imgH="406400" progId="Equation.3">
                  <p:embed/>
                </p:oleObj>
              </mc:Choice>
              <mc:Fallback>
                <p:oleObj name="Equation" r:id="rId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613" y="1466850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11798"/>
              </p:ext>
            </p:extLst>
          </p:nvPr>
        </p:nvGraphicFramePr>
        <p:xfrm>
          <a:off x="3551238" y="1437588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89" name="Equation" r:id="rId5" imgW="685800" imgH="406400" progId="Equation.3">
                  <p:embed/>
                </p:oleObj>
              </mc:Choice>
              <mc:Fallback>
                <p:oleObj name="Equation" r:id="rId5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1238" y="1437588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6370"/>
              </p:ext>
            </p:extLst>
          </p:nvPr>
        </p:nvGraphicFramePr>
        <p:xfrm>
          <a:off x="276225" y="3117850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90" name="Equation" r:id="rId7" imgW="927100" imgH="393700" progId="Equation.3">
                  <p:embed/>
                </p:oleObj>
              </mc:Choice>
              <mc:Fallback>
                <p:oleObj name="Equation" r:id="rId7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6225" y="3117850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61999"/>
              </p:ext>
            </p:extLst>
          </p:nvPr>
        </p:nvGraphicFramePr>
        <p:xfrm>
          <a:off x="3495675" y="3135313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91" name="Equation" r:id="rId9" imgW="762000" imgH="393700" progId="Equation.3">
                  <p:embed/>
                </p:oleObj>
              </mc:Choice>
              <mc:Fallback>
                <p:oleObj name="Equation" r:id="rId9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95675" y="3135313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772979"/>
              </p:ext>
            </p:extLst>
          </p:nvPr>
        </p:nvGraphicFramePr>
        <p:xfrm>
          <a:off x="6537325" y="1408325"/>
          <a:ext cx="21844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92" name="Equation" r:id="rId11" imgW="774700" imgH="406400" progId="Equation.3">
                  <p:embed/>
                </p:oleObj>
              </mc:Choice>
              <mc:Fallback>
                <p:oleObj name="Equation" r:id="rId11" imgW="774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37325" y="1408325"/>
                        <a:ext cx="21844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991916"/>
              </p:ext>
            </p:extLst>
          </p:nvPr>
        </p:nvGraphicFramePr>
        <p:xfrm>
          <a:off x="6457785" y="3207441"/>
          <a:ext cx="2027521" cy="9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93" name="Equation" r:id="rId13" imgW="863600" imgH="393700" progId="Equation.3">
                  <p:embed/>
                </p:oleObj>
              </mc:Choice>
              <mc:Fallback>
                <p:oleObj name="Equation" r:id="rId13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57785" y="3207441"/>
                        <a:ext cx="2027521" cy="96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>
          <a:xfrm>
            <a:off x="6612013" y="1085837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30308" y="2746314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648281" y="4174582"/>
            <a:ext cx="1013372" cy="60794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143449"/>
              </p:ext>
            </p:extLst>
          </p:nvPr>
        </p:nvGraphicFramePr>
        <p:xfrm>
          <a:off x="369549" y="4769005"/>
          <a:ext cx="2292243" cy="1019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94" name="Equation" r:id="rId15" imgW="914400" imgH="406400" progId="Equation.3">
                  <p:embed/>
                </p:oleObj>
              </mc:Choice>
              <mc:Fallback>
                <p:oleObj name="Equation" r:id="rId15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9549" y="4769005"/>
                        <a:ext cx="2292243" cy="1019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Straight Arrow Connector 37"/>
          <p:cNvCxnSpPr/>
          <p:nvPr/>
        </p:nvCxnSpPr>
        <p:spPr>
          <a:xfrm flipH="1">
            <a:off x="5572631" y="2404127"/>
            <a:ext cx="902302" cy="65199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573530"/>
              </p:ext>
            </p:extLst>
          </p:nvPr>
        </p:nvGraphicFramePr>
        <p:xfrm>
          <a:off x="6264275" y="4986338"/>
          <a:ext cx="22923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95" name="Equation" r:id="rId17" imgW="914400" imgH="419100" progId="Equation.3">
                  <p:embed/>
                </p:oleObj>
              </mc:Choice>
              <mc:Fallback>
                <p:oleObj name="Equation" r:id="rId17" imgW="9144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64275" y="4986338"/>
                        <a:ext cx="229235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1168" y="5390479"/>
            <a:ext cx="8642640" cy="24832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4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2 equations each with involving a single spatial coordinate</a:t>
            </a:r>
            <a:endParaRPr lang="en-US" dirty="0"/>
          </a:p>
        </p:txBody>
      </p:sp>
      <p:graphicFrame>
        <p:nvGraphicFramePr>
          <p:cNvPr id="2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200570"/>
              </p:ext>
            </p:extLst>
          </p:nvPr>
        </p:nvGraphicFramePr>
        <p:xfrm>
          <a:off x="328613" y="1466850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04" name="Equation" r:id="rId3" imgW="850900" imgH="406400" progId="Equation.3">
                  <p:embed/>
                </p:oleObj>
              </mc:Choice>
              <mc:Fallback>
                <p:oleObj name="Equation" r:id="rId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613" y="1466850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02" y="6363197"/>
            <a:ext cx="8642640" cy="64011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947001"/>
              </p:ext>
            </p:extLst>
          </p:nvPr>
        </p:nvGraphicFramePr>
        <p:xfrm>
          <a:off x="3551238" y="1437588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05" name="Equation" r:id="rId5" imgW="685800" imgH="406400" progId="Equation.3">
                  <p:embed/>
                </p:oleObj>
              </mc:Choice>
              <mc:Fallback>
                <p:oleObj name="Equation" r:id="rId5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51238" y="1437588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665883"/>
              </p:ext>
            </p:extLst>
          </p:nvPr>
        </p:nvGraphicFramePr>
        <p:xfrm>
          <a:off x="276225" y="3117850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06" name="Equation" r:id="rId7" imgW="927100" imgH="393700" progId="Equation.3">
                  <p:embed/>
                </p:oleObj>
              </mc:Choice>
              <mc:Fallback>
                <p:oleObj name="Equation" r:id="rId7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6225" y="3117850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461082"/>
              </p:ext>
            </p:extLst>
          </p:nvPr>
        </p:nvGraphicFramePr>
        <p:xfrm>
          <a:off x="3495675" y="3135313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07" name="Equation" r:id="rId9" imgW="762000" imgH="393700" progId="Equation.3">
                  <p:embed/>
                </p:oleObj>
              </mc:Choice>
              <mc:Fallback>
                <p:oleObj name="Equation" r:id="rId9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95675" y="3135313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897795"/>
              </p:ext>
            </p:extLst>
          </p:nvPr>
        </p:nvGraphicFramePr>
        <p:xfrm>
          <a:off x="6537325" y="1408325"/>
          <a:ext cx="21844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08" name="Equation" r:id="rId11" imgW="774700" imgH="406400" progId="Equation.3">
                  <p:embed/>
                </p:oleObj>
              </mc:Choice>
              <mc:Fallback>
                <p:oleObj name="Equation" r:id="rId11" imgW="774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37325" y="1408325"/>
                        <a:ext cx="21844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932899"/>
              </p:ext>
            </p:extLst>
          </p:nvPr>
        </p:nvGraphicFramePr>
        <p:xfrm>
          <a:off x="6457785" y="3207441"/>
          <a:ext cx="2027521" cy="9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09" name="Equation" r:id="rId13" imgW="863600" imgH="393700" progId="Equation.3">
                  <p:embed/>
                </p:oleObj>
              </mc:Choice>
              <mc:Fallback>
                <p:oleObj name="Equation" r:id="rId13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457785" y="3207441"/>
                        <a:ext cx="2027521" cy="96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Oval 27"/>
          <p:cNvSpPr/>
          <p:nvPr/>
        </p:nvSpPr>
        <p:spPr>
          <a:xfrm>
            <a:off x="264492" y="4390646"/>
            <a:ext cx="2638455" cy="1729277"/>
          </a:xfrm>
          <a:prstGeom prst="ellipse">
            <a:avLst/>
          </a:prstGeom>
          <a:noFill/>
          <a:ln w="76200" cmpd="sng">
            <a:solidFill>
              <a:srgbClr val="00B20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rgbClr val="00B20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527178"/>
              </p:ext>
            </p:extLst>
          </p:nvPr>
        </p:nvGraphicFramePr>
        <p:xfrm>
          <a:off x="369549" y="4769005"/>
          <a:ext cx="2292243" cy="1019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10" name="Equation" r:id="rId15" imgW="914400" imgH="406400" progId="Equation.3">
                  <p:embed/>
                </p:oleObj>
              </mc:Choice>
              <mc:Fallback>
                <p:oleObj name="Equation" r:id="rId15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9549" y="4769005"/>
                        <a:ext cx="2292243" cy="1019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548980"/>
              </p:ext>
            </p:extLst>
          </p:nvPr>
        </p:nvGraphicFramePr>
        <p:xfrm>
          <a:off x="6264275" y="4986338"/>
          <a:ext cx="22923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411" name="Equation" r:id="rId17" imgW="914400" imgH="419100" progId="Equation.3">
                  <p:embed/>
                </p:oleObj>
              </mc:Choice>
              <mc:Fallback>
                <p:oleObj name="Equation" r:id="rId17" imgW="9144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64275" y="4986338"/>
                        <a:ext cx="229235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/>
          <p:cNvSpPr/>
          <p:nvPr/>
        </p:nvSpPr>
        <p:spPr>
          <a:xfrm>
            <a:off x="6188767" y="4633768"/>
            <a:ext cx="2638455" cy="1729277"/>
          </a:xfrm>
          <a:prstGeom prst="ellipse">
            <a:avLst/>
          </a:prstGeom>
          <a:noFill/>
          <a:ln w="76200" cmpd="sng">
            <a:solidFill>
              <a:srgbClr val="00B20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rgbClr val="00B2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39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2 differential equations can be solved using </a:t>
            </a:r>
            <a:r>
              <a:rPr lang="en-US" dirty="0" err="1" smtClean="0"/>
              <a:t>sines</a:t>
            </a:r>
            <a:r>
              <a:rPr lang="en-US" dirty="0" smtClean="0"/>
              <a:t> and cosines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315143"/>
              </p:ext>
            </p:extLst>
          </p:nvPr>
        </p:nvGraphicFramePr>
        <p:xfrm>
          <a:off x="342525" y="1080782"/>
          <a:ext cx="2292243" cy="1019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1" name="Equation" r:id="rId3" imgW="914400" imgH="406400" progId="Equation.3">
                  <p:embed/>
                </p:oleObj>
              </mc:Choice>
              <mc:Fallback>
                <p:oleObj name="Equation" r:id="rId3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525" y="1080782"/>
                        <a:ext cx="2292243" cy="1019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251906"/>
              </p:ext>
            </p:extLst>
          </p:nvPr>
        </p:nvGraphicFramePr>
        <p:xfrm>
          <a:off x="6115648" y="1000896"/>
          <a:ext cx="22923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2" name="Equation" r:id="rId5" imgW="914400" imgH="419100" progId="Equation.3">
                  <p:embed/>
                </p:oleObj>
              </mc:Choice>
              <mc:Fallback>
                <p:oleObj name="Equation" r:id="rId5" imgW="9144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48" y="1000896"/>
                        <a:ext cx="229235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497255"/>
              </p:ext>
            </p:extLst>
          </p:nvPr>
        </p:nvGraphicFramePr>
        <p:xfrm>
          <a:off x="90309" y="2268538"/>
          <a:ext cx="3535363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3" name="Equation" r:id="rId7" imgW="1409700" imgH="431800" progId="Equation.3">
                  <p:embed/>
                </p:oleObj>
              </mc:Choice>
              <mc:Fallback>
                <p:oleObj name="Equation" r:id="rId7" imgW="1409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309" y="2268538"/>
                        <a:ext cx="3535363" cy="1084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703771"/>
              </p:ext>
            </p:extLst>
          </p:nvPr>
        </p:nvGraphicFramePr>
        <p:xfrm>
          <a:off x="5654675" y="2205038"/>
          <a:ext cx="327818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4" name="Equation" r:id="rId9" imgW="1308100" imgH="431800" progId="Equation.3">
                  <p:embed/>
                </p:oleObj>
              </mc:Choice>
              <mc:Fallback>
                <p:oleObj name="Equation" r:id="rId9" imgW="1308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54675" y="2205038"/>
                        <a:ext cx="3278188" cy="1084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313524"/>
              </p:ext>
            </p:extLst>
          </p:nvPr>
        </p:nvGraphicFramePr>
        <p:xfrm>
          <a:off x="-6191906" y="1011616"/>
          <a:ext cx="2151063" cy="10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5" name="Equation" r:id="rId11" imgW="762000" imgH="393700" progId="Equation.3">
                  <p:embed/>
                </p:oleObj>
              </mc:Choice>
              <mc:Fallback>
                <p:oleObj name="Equation" r:id="rId11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6191906" y="1011616"/>
                        <a:ext cx="2151063" cy="103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68710" y="3877743"/>
            <a:ext cx="8175290" cy="9059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could be an arbitrary coefficient, but is constrained by the initial velocity perpendicular to </a:t>
            </a:r>
          </a:p>
          <a:p>
            <a:pPr marL="0" indent="0">
              <a:buNone/>
            </a:pPr>
            <a:r>
              <a:rPr lang="en-US" dirty="0" smtClean="0"/>
              <a:t>An arbitrary phase is used to match the initial velocity</a:t>
            </a: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462099"/>
              </p:ext>
            </p:extLst>
          </p:nvPr>
        </p:nvGraphicFramePr>
        <p:xfrm>
          <a:off x="572383" y="3835930"/>
          <a:ext cx="4460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6" name="Equation" r:id="rId13" imgW="177800" imgH="203200" progId="Equation.3">
                  <p:embed/>
                </p:oleObj>
              </mc:Choice>
              <mc:Fallback>
                <p:oleObj name="Equation" r:id="rId13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2383" y="3835930"/>
                        <a:ext cx="44608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200579"/>
              </p:ext>
            </p:extLst>
          </p:nvPr>
        </p:nvGraphicFramePr>
        <p:xfrm>
          <a:off x="6954838" y="4276196"/>
          <a:ext cx="382587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7" name="Equation" r:id="rId15" imgW="152400" imgH="190500" progId="Equation.3">
                  <p:embed/>
                </p:oleObj>
              </mc:Choice>
              <mc:Fallback>
                <p:oleObj name="Equation" r:id="rId15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954838" y="4276196"/>
                        <a:ext cx="382587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369144"/>
              </p:ext>
            </p:extLst>
          </p:nvPr>
        </p:nvGraphicFramePr>
        <p:xfrm>
          <a:off x="587199" y="4765676"/>
          <a:ext cx="446087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68" name="Equation" r:id="rId17" imgW="177800" imgH="215900" progId="Equation.3">
                  <p:embed/>
                </p:oleObj>
              </mc:Choice>
              <mc:Fallback>
                <p:oleObj name="Equation" r:id="rId17" imgW="177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7199" y="4765676"/>
                        <a:ext cx="446087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644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/>
              <a:t>Integrate to find the position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954148"/>
              </p:ext>
            </p:extLst>
          </p:nvPr>
        </p:nvGraphicFramePr>
        <p:xfrm>
          <a:off x="342525" y="1080782"/>
          <a:ext cx="2292243" cy="1019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86" name="Equation" r:id="rId3" imgW="914400" imgH="406400" progId="Equation.3">
                  <p:embed/>
                </p:oleObj>
              </mc:Choice>
              <mc:Fallback>
                <p:oleObj name="Equation" r:id="rId3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525" y="1080782"/>
                        <a:ext cx="2292243" cy="1019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122280"/>
              </p:ext>
            </p:extLst>
          </p:nvPr>
        </p:nvGraphicFramePr>
        <p:xfrm>
          <a:off x="6115648" y="1000896"/>
          <a:ext cx="229235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87" name="Equation" r:id="rId5" imgW="914400" imgH="419100" progId="Equation.3">
                  <p:embed/>
                </p:oleObj>
              </mc:Choice>
              <mc:Fallback>
                <p:oleObj name="Equation" r:id="rId5" imgW="9144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48" y="1000896"/>
                        <a:ext cx="229235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351123"/>
              </p:ext>
            </p:extLst>
          </p:nvPr>
        </p:nvGraphicFramePr>
        <p:xfrm>
          <a:off x="185738" y="2268538"/>
          <a:ext cx="3344862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88" name="Equation" r:id="rId7" imgW="1333500" imgH="431800" progId="Equation.3">
                  <p:embed/>
                </p:oleObj>
              </mc:Choice>
              <mc:Fallback>
                <p:oleObj name="Equation" r:id="rId7" imgW="1333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5738" y="2268538"/>
                        <a:ext cx="3344862" cy="1084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611548"/>
              </p:ext>
            </p:extLst>
          </p:nvPr>
        </p:nvGraphicFramePr>
        <p:xfrm>
          <a:off x="5654675" y="2205038"/>
          <a:ext cx="327818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89" name="Equation" r:id="rId9" imgW="1308100" imgH="431800" progId="Equation.3">
                  <p:embed/>
                </p:oleObj>
              </mc:Choice>
              <mc:Fallback>
                <p:oleObj name="Equation" r:id="rId9" imgW="1308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54675" y="2205038"/>
                        <a:ext cx="3278188" cy="1084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838744"/>
              </p:ext>
            </p:extLst>
          </p:nvPr>
        </p:nvGraphicFramePr>
        <p:xfrm>
          <a:off x="-6191906" y="1011616"/>
          <a:ext cx="2151063" cy="10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90" name="Equation" r:id="rId11" imgW="762000" imgH="393700" progId="Equation.3">
                  <p:embed/>
                </p:oleObj>
              </mc:Choice>
              <mc:Fallback>
                <p:oleObj name="Equation" r:id="rId11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6191906" y="1011616"/>
                        <a:ext cx="2151063" cy="103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311254"/>
              </p:ext>
            </p:extLst>
          </p:nvPr>
        </p:nvGraphicFramePr>
        <p:xfrm>
          <a:off x="56718" y="3652838"/>
          <a:ext cx="4365626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91" name="Equation" r:id="rId13" imgW="1739900" imgH="444500" progId="Equation.3">
                  <p:embed/>
                </p:oleObj>
              </mc:Choice>
              <mc:Fallback>
                <p:oleObj name="Equation" r:id="rId13" imgW="1739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718" y="3652838"/>
                        <a:ext cx="4365626" cy="1112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20363"/>
              </p:ext>
            </p:extLst>
          </p:nvPr>
        </p:nvGraphicFramePr>
        <p:xfrm>
          <a:off x="4799368" y="3664127"/>
          <a:ext cx="4395787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92" name="Equation" r:id="rId15" imgW="1752600" imgH="444500" progId="Equation.3">
                  <p:embed/>
                </p:oleObj>
              </mc:Choice>
              <mc:Fallback>
                <p:oleObj name="Equation" r:id="rId15" imgW="1752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99368" y="3664127"/>
                        <a:ext cx="4395787" cy="1112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H="1">
            <a:off x="1566333" y="3246174"/>
            <a:ext cx="2766" cy="47915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095066" y="3243352"/>
            <a:ext cx="2766" cy="47915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1168" y="5164665"/>
            <a:ext cx="8604165" cy="1143002"/>
          </a:xfrm>
        </p:spPr>
        <p:txBody>
          <a:bodyPr/>
          <a:lstStyle/>
          <a:p>
            <a:r>
              <a:rPr lang="en-US" dirty="0" smtClean="0"/>
              <a:t>2 equations to describe the particle’s position in the plane perpendicular to the 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41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Particles make circular orbits, with a handedness that depends on charge</a:t>
            </a:r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4177"/>
              </p:ext>
            </p:extLst>
          </p:nvPr>
        </p:nvGraphicFramePr>
        <p:xfrm>
          <a:off x="5938330" y="2470035"/>
          <a:ext cx="2595562" cy="178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58" name="Equation" r:id="rId3" imgW="609600" imgH="419100" progId="Equation.3">
                  <p:embed/>
                </p:oleObj>
              </mc:Choice>
              <mc:Fallback>
                <p:oleObj name="Equation" r:id="rId3" imgW="609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38330" y="2470035"/>
                        <a:ext cx="2595562" cy="178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9622063"/>
              </p:ext>
            </p:extLst>
          </p:nvPr>
        </p:nvGraphicFramePr>
        <p:xfrm>
          <a:off x="6391161" y="4245126"/>
          <a:ext cx="2055812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59" name="Equation" r:id="rId5" imgW="482600" imgH="431800" progId="Equation.3">
                  <p:embed/>
                </p:oleObj>
              </mc:Choice>
              <mc:Fallback>
                <p:oleObj name="Equation" r:id="rId5" imgW="482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91161" y="4245126"/>
                        <a:ext cx="2055812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>
          <a:xfrm>
            <a:off x="532656" y="2833126"/>
            <a:ext cx="2269955" cy="2134576"/>
          </a:xfrm>
          <a:prstGeom prst="ellipse">
            <a:avLst/>
          </a:prstGeom>
          <a:solidFill>
            <a:schemeClr val="bg2"/>
          </a:solidFill>
          <a:ln w="38100" cmpd="sng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36627" y="2464624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27018" y="3017759"/>
            <a:ext cx="605296" cy="115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446624" y="2949615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flipV="1">
            <a:off x="3505695" y="3003222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3373157" y="2061442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154809" y="2783209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sp>
        <p:nvSpPr>
          <p:cNvPr id="37" name="Oval 36"/>
          <p:cNvSpPr/>
          <p:nvPr/>
        </p:nvSpPr>
        <p:spPr>
          <a:xfrm>
            <a:off x="393576" y="2411182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flipV="1">
            <a:off x="452647" y="2475738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877850"/>
              </p:ext>
            </p:extLst>
          </p:nvPr>
        </p:nvGraphicFramePr>
        <p:xfrm>
          <a:off x="286983" y="2564779"/>
          <a:ext cx="451194" cy="563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0" name="Equation" r:id="rId7" imgW="152400" imgH="190500" progId="Equation.3">
                  <p:embed/>
                </p:oleObj>
              </mc:Choice>
              <mc:Fallback>
                <p:oleObj name="Equation" r:id="rId7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6983" y="2564779"/>
                        <a:ext cx="451194" cy="563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583637" y="3099418"/>
            <a:ext cx="624029" cy="7326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47345" y="3231815"/>
            <a:ext cx="87411" cy="85624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598106" y="3847139"/>
            <a:ext cx="379644" cy="379063"/>
          </a:xfrm>
          <a:prstGeom prst="ellipse">
            <a:avLst/>
          </a:prstGeom>
          <a:solidFill>
            <a:schemeClr val="bg2"/>
          </a:solidFill>
          <a:ln w="28575" cmpd="sng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790825" y="3910639"/>
            <a:ext cx="278" cy="23591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H="1">
            <a:off x="2800986" y="3920800"/>
            <a:ext cx="278" cy="23591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831546" y="5250865"/>
            <a:ext cx="1139369" cy="1047535"/>
          </a:xfrm>
          <a:prstGeom prst="ellipse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831514" y="5784689"/>
            <a:ext cx="972269" cy="10733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2807704" y="6018158"/>
            <a:ext cx="100542" cy="12170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2818397" y="5504866"/>
            <a:ext cx="280349" cy="263525"/>
          </a:xfrm>
          <a:prstGeom prst="ellipse">
            <a:avLst/>
          </a:prstGeom>
          <a:solidFill>
            <a:schemeClr val="bg2"/>
          </a:solidFill>
          <a:ln w="28575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893935" y="5635041"/>
            <a:ext cx="144486" cy="255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051571" y="2815748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cxnSp>
        <p:nvCxnSpPr>
          <p:cNvPr id="74" name="Straight Connector 73"/>
          <p:cNvCxnSpPr>
            <a:endCxn id="4" idx="2"/>
          </p:cNvCxnSpPr>
          <p:nvPr/>
        </p:nvCxnSpPr>
        <p:spPr>
          <a:xfrm flipH="1">
            <a:off x="532656" y="3897923"/>
            <a:ext cx="1128113" cy="24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923" y="3832967"/>
            <a:ext cx="1016000" cy="59249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r</a:t>
            </a:r>
            <a:r>
              <a:rPr lang="en-US" baseline="-25000" dirty="0" err="1" smtClean="0"/>
              <a:t>L</a:t>
            </a:r>
            <a:endParaRPr lang="en-US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633859"/>
              </p:ext>
            </p:extLst>
          </p:nvPr>
        </p:nvGraphicFramePr>
        <p:xfrm>
          <a:off x="76200" y="1155700"/>
          <a:ext cx="4364038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1" name="Equation" r:id="rId9" imgW="1739900" imgH="444500" progId="Equation.3">
                  <p:embed/>
                </p:oleObj>
              </mc:Choice>
              <mc:Fallback>
                <p:oleObj name="Equation" r:id="rId9" imgW="1739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200" y="1155700"/>
                        <a:ext cx="4364038" cy="111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428949"/>
              </p:ext>
            </p:extLst>
          </p:nvPr>
        </p:nvGraphicFramePr>
        <p:xfrm>
          <a:off x="4764922" y="1208794"/>
          <a:ext cx="4395787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2" name="Equation" r:id="rId11" imgW="1752600" imgH="444500" progId="Equation.3">
                  <p:embed/>
                </p:oleObj>
              </mc:Choice>
              <mc:Fallback>
                <p:oleObj name="Equation" r:id="rId11" imgW="1752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64922" y="1208794"/>
                        <a:ext cx="4395787" cy="1112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327042"/>
              </p:ext>
            </p:extLst>
          </p:nvPr>
        </p:nvGraphicFramePr>
        <p:xfrm>
          <a:off x="52388" y="-3887082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3" name="Equation" r:id="rId13" imgW="850900" imgH="406400" progId="Equation.3">
                  <p:embed/>
                </p:oleObj>
              </mc:Choice>
              <mc:Fallback>
                <p:oleObj name="Equation" r:id="rId1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388" y="-3887082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044315"/>
              </p:ext>
            </p:extLst>
          </p:nvPr>
        </p:nvGraphicFramePr>
        <p:xfrm>
          <a:off x="3275013" y="-3916344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4" name="Equation" r:id="rId15" imgW="685800" imgH="406400" progId="Equation.3">
                  <p:embed/>
                </p:oleObj>
              </mc:Choice>
              <mc:Fallback>
                <p:oleObj name="Equation" r:id="rId15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75013" y="-3916344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605025"/>
              </p:ext>
            </p:extLst>
          </p:nvPr>
        </p:nvGraphicFramePr>
        <p:xfrm>
          <a:off x="0" y="-2236082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5" name="Equation" r:id="rId17" imgW="927100" imgH="393700" progId="Equation.3">
                  <p:embed/>
                </p:oleObj>
              </mc:Choice>
              <mc:Fallback>
                <p:oleObj name="Equation" r:id="rId17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0" y="-2236082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109345"/>
              </p:ext>
            </p:extLst>
          </p:nvPr>
        </p:nvGraphicFramePr>
        <p:xfrm>
          <a:off x="3219450" y="-2218619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6" name="Equation" r:id="rId19" imgW="762000" imgH="393700" progId="Equation.3">
                  <p:embed/>
                </p:oleObj>
              </mc:Choice>
              <mc:Fallback>
                <p:oleObj name="Equation" r:id="rId19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219450" y="-2218619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548668"/>
              </p:ext>
            </p:extLst>
          </p:nvPr>
        </p:nvGraphicFramePr>
        <p:xfrm>
          <a:off x="6261100" y="-3945607"/>
          <a:ext cx="21844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7" name="Equation" r:id="rId21" imgW="774700" imgH="406400" progId="Equation.3">
                  <p:embed/>
                </p:oleObj>
              </mc:Choice>
              <mc:Fallback>
                <p:oleObj name="Equation" r:id="rId21" imgW="774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261100" y="-3945607"/>
                        <a:ext cx="21844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71051"/>
              </p:ext>
            </p:extLst>
          </p:nvPr>
        </p:nvGraphicFramePr>
        <p:xfrm>
          <a:off x="6181560" y="-2146491"/>
          <a:ext cx="2027521" cy="9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68" name="Equation" r:id="rId23" imgW="863600" imgH="393700" progId="Equation.3">
                  <p:embed/>
                </p:oleObj>
              </mc:Choice>
              <mc:Fallback>
                <p:oleObj name="Equation" r:id="rId23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181560" y="-2146491"/>
                        <a:ext cx="2027521" cy="96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/>
          <p:cNvSpPr/>
          <p:nvPr/>
        </p:nvSpPr>
        <p:spPr>
          <a:xfrm>
            <a:off x="3267594" y="-4215305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176368" y="-2468728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186247" y="-2918346"/>
            <a:ext cx="1198765" cy="84733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146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err="1" smtClean="0"/>
              <a:t>Larmor</a:t>
            </a:r>
            <a:r>
              <a:rPr lang="en-US" dirty="0" smtClean="0"/>
              <a:t> radius set the MINIMUM size for a confinement device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2656" y="2833126"/>
            <a:ext cx="2269955" cy="2134576"/>
          </a:xfrm>
          <a:prstGeom prst="ellipse">
            <a:avLst/>
          </a:prstGeom>
          <a:solidFill>
            <a:schemeClr val="bg2"/>
          </a:solidFill>
          <a:ln w="38100" cmpd="sng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36627" y="2464624"/>
            <a:ext cx="1772" cy="554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27018" y="3017759"/>
            <a:ext cx="605296" cy="115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446624" y="2949615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flipV="1">
            <a:off x="3505695" y="3003222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3373157" y="2061442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y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154809" y="2783209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x</a:t>
            </a:r>
          </a:p>
        </p:txBody>
      </p:sp>
      <p:sp>
        <p:nvSpPr>
          <p:cNvPr id="37" name="Oval 36"/>
          <p:cNvSpPr/>
          <p:nvPr/>
        </p:nvSpPr>
        <p:spPr>
          <a:xfrm>
            <a:off x="393576" y="2411182"/>
            <a:ext cx="165005" cy="159997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flipV="1">
            <a:off x="452647" y="2475738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322919"/>
              </p:ext>
            </p:extLst>
          </p:nvPr>
        </p:nvGraphicFramePr>
        <p:xfrm>
          <a:off x="286983" y="2564779"/>
          <a:ext cx="451194" cy="563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66" name="Equation" r:id="rId3" imgW="152400" imgH="190500" progId="Equation.3">
                  <p:embed/>
                </p:oleObj>
              </mc:Choice>
              <mc:Fallback>
                <p:oleObj name="Equation" r:id="rId3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83" y="2564779"/>
                        <a:ext cx="451194" cy="563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583637" y="3099418"/>
            <a:ext cx="624029" cy="7326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47345" y="3231815"/>
            <a:ext cx="87411" cy="85624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598106" y="3847139"/>
            <a:ext cx="379644" cy="379063"/>
          </a:xfrm>
          <a:prstGeom prst="ellipse">
            <a:avLst/>
          </a:prstGeom>
          <a:solidFill>
            <a:schemeClr val="bg2"/>
          </a:solidFill>
          <a:ln w="28575" cmpd="sng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790825" y="3910639"/>
            <a:ext cx="278" cy="23591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H="1">
            <a:off x="2800986" y="3920800"/>
            <a:ext cx="278" cy="23591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1831546" y="5250865"/>
            <a:ext cx="1139369" cy="1047535"/>
          </a:xfrm>
          <a:prstGeom prst="ellipse">
            <a:avLst/>
          </a:prstGeom>
          <a:solidFill>
            <a:schemeClr val="bg2"/>
          </a:solidFill>
          <a:ln w="3810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831514" y="5784689"/>
            <a:ext cx="972269" cy="10733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2807704" y="6018158"/>
            <a:ext cx="100542" cy="12170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2818397" y="5504866"/>
            <a:ext cx="280349" cy="263525"/>
          </a:xfrm>
          <a:prstGeom prst="ellipse">
            <a:avLst/>
          </a:prstGeom>
          <a:solidFill>
            <a:schemeClr val="bg2"/>
          </a:solidFill>
          <a:ln w="28575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893935" y="5635041"/>
            <a:ext cx="144486" cy="255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051571" y="2815748"/>
            <a:ext cx="630435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z</a:t>
            </a:r>
          </a:p>
        </p:txBody>
      </p:sp>
      <p:cxnSp>
        <p:nvCxnSpPr>
          <p:cNvPr id="74" name="Straight Connector 73"/>
          <p:cNvCxnSpPr>
            <a:endCxn id="4" idx="2"/>
          </p:cNvCxnSpPr>
          <p:nvPr/>
        </p:nvCxnSpPr>
        <p:spPr>
          <a:xfrm flipH="1">
            <a:off x="532656" y="3897923"/>
            <a:ext cx="1128113" cy="24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923" y="3832967"/>
            <a:ext cx="1016000" cy="592496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r</a:t>
            </a:r>
            <a:r>
              <a:rPr lang="en-US" baseline="-25000" dirty="0" err="1" smtClean="0"/>
              <a:t>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233" t="17825" r="453" b="23565"/>
          <a:stretch/>
        </p:blipFill>
        <p:spPr>
          <a:xfrm>
            <a:off x="4923692" y="1279769"/>
            <a:ext cx="3937000" cy="18952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34965" y="6568177"/>
            <a:ext cx="5431686" cy="2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rgbClr val="0000FF"/>
                </a:solidFill>
              </a:rPr>
              <a:t>Picture: LAPD linear plasma device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4175096" y="3261497"/>
            <a:ext cx="4251358" cy="219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Devices must be much larger than the </a:t>
            </a:r>
            <a:r>
              <a:rPr lang="en-US" dirty="0" err="1" smtClean="0"/>
              <a:t>Larmor</a:t>
            </a:r>
            <a:r>
              <a:rPr lang="en-US" dirty="0" smtClean="0"/>
              <a:t> radii of the particles they are confining</a:t>
            </a:r>
          </a:p>
        </p:txBody>
      </p:sp>
    </p:spTree>
    <p:extLst>
      <p:ext uri="{BB962C8B-B14F-4D97-AF65-F5344CB8AC3E}">
        <p14:creationId xmlns:p14="http://schemas.microsoft.com/office/powerpoint/2010/main" val="2413840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The 3 things you should walk away from this talk with: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Charged particles move freely along a constant magnetic field, but any velocity perpendicular to the field causes them to orbit around the field lines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When the magnetic field strength isn’t constant it will change parallel velocity of the charged particle and cause it to drift off the field 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force perpendicular to your field lines will cause the particle to move perpendicular to both the force and the magnetic field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49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Ions are a lot heavier than electrons</a:t>
            </a:r>
            <a:endParaRPr lang="en-US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840090"/>
              </p:ext>
            </p:extLst>
          </p:nvPr>
        </p:nvGraphicFramePr>
        <p:xfrm>
          <a:off x="466907" y="2105962"/>
          <a:ext cx="5407025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98" name="Equation" r:id="rId3" imgW="1270000" imgH="457200" progId="Equation.3">
                  <p:embed/>
                </p:oleObj>
              </mc:Choice>
              <mc:Fallback>
                <p:oleObj name="Equation" r:id="rId3" imgW="1270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907" y="2105962"/>
                        <a:ext cx="5407025" cy="194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/>
          <p:cNvSpPr/>
          <p:nvPr/>
        </p:nvSpPr>
        <p:spPr>
          <a:xfrm>
            <a:off x="2831514" y="5784689"/>
            <a:ext cx="972269" cy="10733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3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798115"/>
              </p:ext>
            </p:extLst>
          </p:nvPr>
        </p:nvGraphicFramePr>
        <p:xfrm>
          <a:off x="52388" y="-3887082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99" name="Equation" r:id="rId5" imgW="850900" imgH="406400" progId="Equation.3">
                  <p:embed/>
                </p:oleObj>
              </mc:Choice>
              <mc:Fallback>
                <p:oleObj name="Equation" r:id="rId5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88" y="-3887082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939643"/>
              </p:ext>
            </p:extLst>
          </p:nvPr>
        </p:nvGraphicFramePr>
        <p:xfrm>
          <a:off x="3275013" y="-3916344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00" name="Equation" r:id="rId7" imgW="685800" imgH="406400" progId="Equation.3">
                  <p:embed/>
                </p:oleObj>
              </mc:Choice>
              <mc:Fallback>
                <p:oleObj name="Equation" r:id="rId7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75013" y="-3916344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866867"/>
              </p:ext>
            </p:extLst>
          </p:nvPr>
        </p:nvGraphicFramePr>
        <p:xfrm>
          <a:off x="0" y="-2236082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01" name="Equation" r:id="rId9" imgW="927100" imgH="393700" progId="Equation.3">
                  <p:embed/>
                </p:oleObj>
              </mc:Choice>
              <mc:Fallback>
                <p:oleObj name="Equation" r:id="rId9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-2236082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525169"/>
              </p:ext>
            </p:extLst>
          </p:nvPr>
        </p:nvGraphicFramePr>
        <p:xfrm>
          <a:off x="3219450" y="-2218619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02" name="Equation" r:id="rId11" imgW="762000" imgH="393700" progId="Equation.3">
                  <p:embed/>
                </p:oleObj>
              </mc:Choice>
              <mc:Fallback>
                <p:oleObj name="Equation" r:id="rId11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19450" y="-2218619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248370"/>
              </p:ext>
            </p:extLst>
          </p:nvPr>
        </p:nvGraphicFramePr>
        <p:xfrm>
          <a:off x="6261100" y="-3945607"/>
          <a:ext cx="21844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03" name="Equation" r:id="rId13" imgW="774700" imgH="406400" progId="Equation.3">
                  <p:embed/>
                </p:oleObj>
              </mc:Choice>
              <mc:Fallback>
                <p:oleObj name="Equation" r:id="rId13" imgW="774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261100" y="-3945607"/>
                        <a:ext cx="21844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4688166"/>
              </p:ext>
            </p:extLst>
          </p:nvPr>
        </p:nvGraphicFramePr>
        <p:xfrm>
          <a:off x="6181560" y="-2146491"/>
          <a:ext cx="2027521" cy="9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04" name="Equation" r:id="rId15" imgW="863600" imgH="393700" progId="Equation.3">
                  <p:embed/>
                </p:oleObj>
              </mc:Choice>
              <mc:Fallback>
                <p:oleObj name="Equation" r:id="rId15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181560" y="-2146491"/>
                        <a:ext cx="2027521" cy="96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/>
          <p:cNvSpPr/>
          <p:nvPr/>
        </p:nvSpPr>
        <p:spPr>
          <a:xfrm>
            <a:off x="3267594" y="-4215305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176368" y="-2468728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186247" y="-2918346"/>
            <a:ext cx="1198765" cy="84733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61588" y="1133509"/>
            <a:ext cx="1974388" cy="19332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445050" y="3066763"/>
            <a:ext cx="22159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84161" y="3350473"/>
            <a:ext cx="420128" cy="420128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01168" y="4269151"/>
            <a:ext cx="8642640" cy="1369649"/>
          </a:xfrm>
        </p:spPr>
        <p:txBody>
          <a:bodyPr/>
          <a:lstStyle/>
          <a:p>
            <a:r>
              <a:rPr lang="en-US" dirty="0" smtClean="0"/>
              <a:t>protons are about 1800 times heavier than electrons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77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Ions generally have much larger </a:t>
            </a:r>
            <a:r>
              <a:rPr lang="en-US" dirty="0" err="1" smtClean="0"/>
              <a:t>Larmor</a:t>
            </a:r>
            <a:r>
              <a:rPr lang="en-US" dirty="0" smtClean="0"/>
              <a:t> radii than electrons</a:t>
            </a:r>
            <a:endParaRPr lang="en-US" dirty="0"/>
          </a:p>
        </p:txBody>
      </p:sp>
      <p:graphicFrame>
        <p:nvGraphicFramePr>
          <p:cNvPr id="3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784333"/>
              </p:ext>
            </p:extLst>
          </p:nvPr>
        </p:nvGraphicFramePr>
        <p:xfrm>
          <a:off x="52388" y="-3887082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06" name="Equation" r:id="rId3" imgW="850900" imgH="406400" progId="Equation.3">
                  <p:embed/>
                </p:oleObj>
              </mc:Choice>
              <mc:Fallback>
                <p:oleObj name="Equation" r:id="rId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88" y="-3887082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751710"/>
              </p:ext>
            </p:extLst>
          </p:nvPr>
        </p:nvGraphicFramePr>
        <p:xfrm>
          <a:off x="3275013" y="-3916344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07" name="Equation" r:id="rId5" imgW="685800" imgH="406400" progId="Equation.3">
                  <p:embed/>
                </p:oleObj>
              </mc:Choice>
              <mc:Fallback>
                <p:oleObj name="Equation" r:id="rId5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5013" y="-3916344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475835"/>
              </p:ext>
            </p:extLst>
          </p:nvPr>
        </p:nvGraphicFramePr>
        <p:xfrm>
          <a:off x="0" y="-2236082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08" name="Equation" r:id="rId7" imgW="927100" imgH="393700" progId="Equation.3">
                  <p:embed/>
                </p:oleObj>
              </mc:Choice>
              <mc:Fallback>
                <p:oleObj name="Equation" r:id="rId7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-2236082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784470"/>
              </p:ext>
            </p:extLst>
          </p:nvPr>
        </p:nvGraphicFramePr>
        <p:xfrm>
          <a:off x="3219450" y="-2218619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09" name="Equation" r:id="rId9" imgW="762000" imgH="393700" progId="Equation.3">
                  <p:embed/>
                </p:oleObj>
              </mc:Choice>
              <mc:Fallback>
                <p:oleObj name="Equation" r:id="rId9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19450" y="-2218619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398427"/>
              </p:ext>
            </p:extLst>
          </p:nvPr>
        </p:nvGraphicFramePr>
        <p:xfrm>
          <a:off x="6261100" y="-3945607"/>
          <a:ext cx="21844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10" name="Equation" r:id="rId11" imgW="774700" imgH="406400" progId="Equation.3">
                  <p:embed/>
                </p:oleObj>
              </mc:Choice>
              <mc:Fallback>
                <p:oleObj name="Equation" r:id="rId11" imgW="774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61100" y="-3945607"/>
                        <a:ext cx="21844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880523"/>
              </p:ext>
            </p:extLst>
          </p:nvPr>
        </p:nvGraphicFramePr>
        <p:xfrm>
          <a:off x="6181560" y="-2146491"/>
          <a:ext cx="2027521" cy="9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11" name="Equation" r:id="rId13" imgW="863600" imgH="393700" progId="Equation.3">
                  <p:embed/>
                </p:oleObj>
              </mc:Choice>
              <mc:Fallback>
                <p:oleObj name="Equation" r:id="rId13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81560" y="-2146491"/>
                        <a:ext cx="2027521" cy="96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/>
          <p:cNvSpPr/>
          <p:nvPr/>
        </p:nvSpPr>
        <p:spPr>
          <a:xfrm>
            <a:off x="3267594" y="-4215305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176368" y="-2468728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186247" y="-2918346"/>
            <a:ext cx="1198765" cy="84733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450742"/>
              </p:ext>
            </p:extLst>
          </p:nvPr>
        </p:nvGraphicFramePr>
        <p:xfrm>
          <a:off x="-27024" y="1209675"/>
          <a:ext cx="9239621" cy="1248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12" name="Equation" r:id="rId15" imgW="2908300" imgH="393700" progId="Equation.3">
                  <p:embed/>
                </p:oleObj>
              </mc:Choice>
              <mc:Fallback>
                <p:oleObj name="Equation" r:id="rId15" imgW="2908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-27024" y="1209675"/>
                        <a:ext cx="9239621" cy="1248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522868"/>
              </p:ext>
            </p:extLst>
          </p:nvPr>
        </p:nvGraphicFramePr>
        <p:xfrm>
          <a:off x="196850" y="3224213"/>
          <a:ext cx="2774950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13" name="Equation" r:id="rId17" imgW="1181100" imgH="469900" progId="Equation.3">
                  <p:embed/>
                </p:oleObj>
              </mc:Choice>
              <mc:Fallback>
                <p:oleObj name="Equation" r:id="rId17" imgW="1181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6850" y="3224213"/>
                        <a:ext cx="2774950" cy="1103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1168" y="2553385"/>
            <a:ext cx="8500326" cy="6619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Energy tends to equilibrate in the system</a:t>
            </a:r>
            <a:endParaRPr lang="en-US" dirty="0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891612"/>
              </p:ext>
            </p:extLst>
          </p:nvPr>
        </p:nvGraphicFramePr>
        <p:xfrm>
          <a:off x="306924" y="4320365"/>
          <a:ext cx="3670300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14" name="Equation" r:id="rId19" imgW="1562100" imgH="495300" progId="Equation.3">
                  <p:embed/>
                </p:oleObj>
              </mc:Choice>
              <mc:Fallback>
                <p:oleObj name="Equation" r:id="rId19" imgW="1562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06924" y="4320365"/>
                        <a:ext cx="3670300" cy="1162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3635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Cyclotron frequency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831514" y="3717663"/>
            <a:ext cx="972269" cy="10733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3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978266"/>
              </p:ext>
            </p:extLst>
          </p:nvPr>
        </p:nvGraphicFramePr>
        <p:xfrm>
          <a:off x="52388" y="-3887082"/>
          <a:ext cx="2398712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51" name="Equation" r:id="rId3" imgW="850900" imgH="406400" progId="Equation.3">
                  <p:embed/>
                </p:oleObj>
              </mc:Choice>
              <mc:Fallback>
                <p:oleObj name="Equation" r:id="rId3" imgW="850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88" y="-3887082"/>
                        <a:ext cx="2398712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751915"/>
              </p:ext>
            </p:extLst>
          </p:nvPr>
        </p:nvGraphicFramePr>
        <p:xfrm>
          <a:off x="3275013" y="-3916344"/>
          <a:ext cx="19335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52" name="Equation" r:id="rId5" imgW="685800" imgH="406400" progId="Equation.3">
                  <p:embed/>
                </p:oleObj>
              </mc:Choice>
              <mc:Fallback>
                <p:oleObj name="Equation" r:id="rId5" imgW="6858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5013" y="-3916344"/>
                        <a:ext cx="1933575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628173"/>
              </p:ext>
            </p:extLst>
          </p:nvPr>
        </p:nvGraphicFramePr>
        <p:xfrm>
          <a:off x="0" y="-2236082"/>
          <a:ext cx="261461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53" name="Equation" r:id="rId7" imgW="927100" imgH="393700" progId="Equation.3">
                  <p:embed/>
                </p:oleObj>
              </mc:Choice>
              <mc:Fallback>
                <p:oleObj name="Equation" r:id="rId7" imgW="92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-2236082"/>
                        <a:ext cx="261461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990058"/>
              </p:ext>
            </p:extLst>
          </p:nvPr>
        </p:nvGraphicFramePr>
        <p:xfrm>
          <a:off x="3219450" y="-2218619"/>
          <a:ext cx="21510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54" name="Equation" r:id="rId9" imgW="762000" imgH="393700" progId="Equation.3">
                  <p:embed/>
                </p:oleObj>
              </mc:Choice>
              <mc:Fallback>
                <p:oleObj name="Equation" r:id="rId9" imgW="762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19450" y="-2218619"/>
                        <a:ext cx="2151063" cy="108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280270"/>
              </p:ext>
            </p:extLst>
          </p:nvPr>
        </p:nvGraphicFramePr>
        <p:xfrm>
          <a:off x="6261100" y="-3945607"/>
          <a:ext cx="21844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55" name="Equation" r:id="rId11" imgW="774700" imgH="406400" progId="Equation.3">
                  <p:embed/>
                </p:oleObj>
              </mc:Choice>
              <mc:Fallback>
                <p:oleObj name="Equation" r:id="rId11" imgW="7747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61100" y="-3945607"/>
                        <a:ext cx="2184400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316050"/>
              </p:ext>
            </p:extLst>
          </p:nvPr>
        </p:nvGraphicFramePr>
        <p:xfrm>
          <a:off x="6181560" y="-2146491"/>
          <a:ext cx="2027521" cy="967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56" name="Equation" r:id="rId13" imgW="863600" imgH="393700" progId="Equation.3">
                  <p:embed/>
                </p:oleObj>
              </mc:Choice>
              <mc:Fallback>
                <p:oleObj name="Equation" r:id="rId13" imgW="863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81560" y="-2146491"/>
                        <a:ext cx="2027521" cy="967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 42"/>
          <p:cNvSpPr/>
          <p:nvPr/>
        </p:nvSpPr>
        <p:spPr>
          <a:xfrm>
            <a:off x="3267594" y="-4215305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176368" y="-2468728"/>
            <a:ext cx="2134839" cy="1729277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186247" y="-2918346"/>
            <a:ext cx="1198765" cy="84733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15896"/>
            <a:ext cx="7309796" cy="4742002"/>
          </a:xfrm>
        </p:spPr>
        <p:txBody>
          <a:bodyPr/>
          <a:lstStyle/>
          <a:p>
            <a:r>
              <a:rPr lang="en-US" dirty="0" smtClean="0"/>
              <a:t>Important for particle heating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Electron cyclotron frequency in a 1 Tesla magnetic fields is 28.0 GHz</a:t>
            </a:r>
          </a:p>
          <a:p>
            <a:r>
              <a:rPr lang="en-US" dirty="0" smtClean="0"/>
              <a:t>Ion </a:t>
            </a:r>
            <a:r>
              <a:rPr lang="en-US" dirty="0"/>
              <a:t>cyclotron frequency in a 1 Tesla magnetic fields is </a:t>
            </a:r>
            <a:r>
              <a:rPr lang="en-US" dirty="0" smtClean="0"/>
              <a:t>14.2 MHz</a:t>
            </a:r>
          </a:p>
          <a:p>
            <a:r>
              <a:rPr lang="en-US" dirty="0" smtClean="0"/>
              <a:t>Your microwave oven operates at 2.45 GHz</a:t>
            </a:r>
          </a:p>
          <a:p>
            <a:r>
              <a:rPr lang="en-US" dirty="0" smtClean="0"/>
              <a:t>The FM radio band is from 88 </a:t>
            </a:r>
            <a:r>
              <a:rPr lang="en-US" dirty="0"/>
              <a:t>to 108 MHz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038298"/>
              </p:ext>
            </p:extLst>
          </p:nvPr>
        </p:nvGraphicFramePr>
        <p:xfrm>
          <a:off x="5884284" y="105790"/>
          <a:ext cx="2595562" cy="178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57" name="Equation" r:id="rId15" imgW="609600" imgH="419100" progId="Equation.3">
                  <p:embed/>
                </p:oleObj>
              </mc:Choice>
              <mc:Fallback>
                <p:oleObj name="Equation" r:id="rId15" imgW="609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84284" y="105790"/>
                        <a:ext cx="2595562" cy="178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872234"/>
              </p:ext>
            </p:extLst>
          </p:nvPr>
        </p:nvGraphicFramePr>
        <p:xfrm>
          <a:off x="821454" y="1579228"/>
          <a:ext cx="2637525" cy="1192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58" name="Equation" r:id="rId17" imgW="927100" imgH="419100" progId="Equation.3">
                  <p:embed/>
                </p:oleObj>
              </mc:Choice>
              <mc:Fallback>
                <p:oleObj name="Equation" r:id="rId17" imgW="927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1454" y="1579228"/>
                        <a:ext cx="2637525" cy="1192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490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Electric field parallel to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20444"/>
            <a:ext cx="8642640" cy="958753"/>
          </a:xfrm>
        </p:spPr>
        <p:txBody>
          <a:bodyPr/>
          <a:lstStyle/>
          <a:p>
            <a:r>
              <a:rPr lang="en-US" dirty="0" smtClean="0"/>
              <a:t>If the electric field is parallel to the magnetic field the charge particles are accelerated just like they would be if there was no magnetic field </a:t>
            </a:r>
            <a:endParaRPr lang="en-US" dirty="0"/>
          </a:p>
        </p:txBody>
      </p:sp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38230"/>
              </p:ext>
            </p:extLst>
          </p:nvPr>
        </p:nvGraphicFramePr>
        <p:xfrm>
          <a:off x="821489" y="1398461"/>
          <a:ext cx="68849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33" name="Equation" r:id="rId3" imgW="2438400" imgH="292100" progId="Equation.3">
                  <p:embed/>
                </p:oleObj>
              </mc:Choice>
              <mc:Fallback>
                <p:oleObj name="Equation" r:id="rId3" imgW="24384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1489" y="1398461"/>
                        <a:ext cx="6884988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133493"/>
              </p:ext>
            </p:extLst>
          </p:nvPr>
        </p:nvGraphicFramePr>
        <p:xfrm>
          <a:off x="1125538" y="2463800"/>
          <a:ext cx="652621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34" name="Equation" r:id="rId5" imgW="2311400" imgH="266700" progId="Equation.3">
                  <p:embed/>
                </p:oleObj>
              </mc:Choice>
              <mc:Fallback>
                <p:oleObj name="Equation" r:id="rId5" imgW="23114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5538" y="2463800"/>
                        <a:ext cx="6526212" cy="754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807606"/>
              </p:ext>
            </p:extLst>
          </p:nvPr>
        </p:nvGraphicFramePr>
        <p:xfrm>
          <a:off x="2780513" y="3389799"/>
          <a:ext cx="22225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35" name="Equation" r:id="rId7" imgW="787400" imgH="215900" progId="Equation.3">
                  <p:embed/>
                </p:oleObj>
              </mc:Choice>
              <mc:Fallback>
                <p:oleObj name="Equation" r:id="rId7" imgW="787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80513" y="3389799"/>
                        <a:ext cx="2222500" cy="61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669016"/>
              </p:ext>
            </p:extLst>
          </p:nvPr>
        </p:nvGraphicFramePr>
        <p:xfrm>
          <a:off x="3025552" y="4196086"/>
          <a:ext cx="1684338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36" name="Equation" r:id="rId9" imgW="596900" imgH="393700" progId="Equation.3">
                  <p:embed/>
                </p:oleObj>
              </mc:Choice>
              <mc:Fallback>
                <p:oleObj name="Equation" r:id="rId9" imgW="5969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25552" y="4196086"/>
                        <a:ext cx="1684338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9860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Electric field PERPENDICULAR to the magnetic field</a:t>
            </a:r>
            <a:endParaRPr lang="en-US" dirty="0"/>
          </a:p>
        </p:txBody>
      </p:sp>
      <p:pic>
        <p:nvPicPr>
          <p:cNvPr id="5" name="Picture 4" descr="Screen Shot 2015-06-06 at 5.32.4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r="9086" b="50357"/>
          <a:stretch/>
        </p:blipFill>
        <p:spPr>
          <a:xfrm>
            <a:off x="53981" y="1161858"/>
            <a:ext cx="4161584" cy="340451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41703" y="5998428"/>
            <a:ext cx="8642640" cy="45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Diagram from: http://</a:t>
            </a:r>
            <a:r>
              <a:rPr lang="en-US" sz="1600" dirty="0" err="1" smtClean="0">
                <a:solidFill>
                  <a:srgbClr val="008000"/>
                </a:solidFill>
              </a:rPr>
              <a:t>www.newworldencyclopedia.org</a:t>
            </a:r>
            <a:r>
              <a:rPr lang="en-US" sz="1600" dirty="0" smtClean="0">
                <a:solidFill>
                  <a:srgbClr val="008000"/>
                </a:solidFill>
              </a:rPr>
              <a:t>/entry/</a:t>
            </a:r>
            <a:r>
              <a:rPr lang="en-US" sz="1600" dirty="0" err="1" smtClean="0">
                <a:solidFill>
                  <a:srgbClr val="008000"/>
                </a:solidFill>
              </a:rPr>
              <a:t>File:Charged-particle-drifts.svg#file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0330" y="2404774"/>
            <a:ext cx="90528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B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37586" y="2445305"/>
            <a:ext cx="37832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89844" y="986227"/>
            <a:ext cx="5254156" cy="4107031"/>
          </a:xfrm>
        </p:spPr>
        <p:txBody>
          <a:bodyPr/>
          <a:lstStyle/>
          <a:p>
            <a:r>
              <a:rPr lang="en-US" dirty="0" smtClean="0"/>
              <a:t>Particles are accelerated when traveling along the electric field direction and decelerated when traveling against it</a:t>
            </a:r>
          </a:p>
          <a:p>
            <a:endParaRPr lang="en-US" dirty="0" smtClean="0"/>
          </a:p>
          <a:p>
            <a:r>
              <a:rPr lang="en-US" dirty="0" smtClean="0"/>
              <a:t>This alters the </a:t>
            </a:r>
            <a:r>
              <a:rPr lang="en-US" dirty="0" err="1" smtClean="0"/>
              <a:t>gyromotion</a:t>
            </a:r>
            <a:r>
              <a:rPr lang="en-US" dirty="0" smtClean="0"/>
              <a:t> causing the particles to drift</a:t>
            </a:r>
            <a:endParaRPr lang="en-US" dirty="0"/>
          </a:p>
        </p:txBody>
      </p:sp>
      <p:graphicFrame>
        <p:nvGraphicFramePr>
          <p:cNvPr id="12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524904"/>
              </p:ext>
            </p:extLst>
          </p:nvPr>
        </p:nvGraphicFramePr>
        <p:xfrm>
          <a:off x="5100542" y="4661437"/>
          <a:ext cx="222408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7" name="Equation" r:id="rId4" imgW="787400" imgH="457200" progId="Equation.3">
                  <p:embed/>
                </p:oleObj>
              </mc:Choice>
              <mc:Fallback>
                <p:oleObj name="Equation" r:id="rId4" imgW="787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00542" y="4661437"/>
                        <a:ext cx="2224087" cy="129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1858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780871"/>
              </p:ext>
            </p:extLst>
          </p:nvPr>
        </p:nvGraphicFramePr>
        <p:xfrm>
          <a:off x="5115209" y="3944911"/>
          <a:ext cx="2259013" cy="1286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60" name="Equation" r:id="rId3" imgW="800100" imgH="444500" progId="Equation.3">
                  <p:embed/>
                </p:oleObj>
              </mc:Choice>
              <mc:Fallback>
                <p:oleObj name="Equation" r:id="rId3" imgW="8001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15209" y="3944911"/>
                        <a:ext cx="2259013" cy="1286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1281120"/>
          </a:xfrm>
        </p:spPr>
        <p:txBody>
          <a:bodyPr/>
          <a:lstStyle/>
          <a:p>
            <a:r>
              <a:rPr lang="en-US" dirty="0" smtClean="0"/>
              <a:t>Other forces</a:t>
            </a:r>
            <a:r>
              <a:rPr lang="en-US" dirty="0"/>
              <a:t> </a:t>
            </a:r>
            <a:r>
              <a:rPr lang="en-US" dirty="0" smtClean="0"/>
              <a:t>cause drifts which push positive and negative particles in opposite directions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91356" y="1729276"/>
            <a:ext cx="5195667" cy="2688486"/>
          </a:xfrm>
        </p:spPr>
        <p:txBody>
          <a:bodyPr/>
          <a:lstStyle/>
          <a:p>
            <a:r>
              <a:rPr lang="en-US" dirty="0" smtClean="0"/>
              <a:t>One example of this is drift caused by the gravitational force: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Is given by: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…but will generally be much weaker than the other forces in your system</a:t>
            </a:r>
            <a:endParaRPr lang="en-US" dirty="0"/>
          </a:p>
        </p:txBody>
      </p:sp>
      <p:pic>
        <p:nvPicPr>
          <p:cNvPr id="6" name="Picture 5" descr="Screen Shot 2015-06-06 at 5.32.46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1" r="12745" b="24747"/>
          <a:stretch/>
        </p:blipFill>
        <p:spPr>
          <a:xfrm>
            <a:off x="0" y="1697191"/>
            <a:ext cx="3958975" cy="5160809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319330"/>
              </p:ext>
            </p:extLst>
          </p:nvPr>
        </p:nvGraphicFramePr>
        <p:xfrm>
          <a:off x="5404579" y="2720781"/>
          <a:ext cx="14700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61" name="Equation" r:id="rId6" imgW="520700" imgH="228600" progId="Equation.3">
                  <p:embed/>
                </p:oleObj>
              </mc:Choice>
              <mc:Fallback>
                <p:oleObj name="Equation" r:id="rId6" imgW="520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04579" y="2720781"/>
                        <a:ext cx="1470025" cy="661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3300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Particle motion in a non-uniform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3634154"/>
            <a:ext cx="8642640" cy="2004646"/>
          </a:xfrm>
        </p:spPr>
        <p:txBody>
          <a:bodyPr/>
          <a:lstStyle/>
          <a:p>
            <a:r>
              <a:rPr lang="en-US" dirty="0" smtClean="0"/>
              <a:t>In gyro-radius will be larger where the field is weaker and smaller where the field is stronger</a:t>
            </a:r>
          </a:p>
          <a:p>
            <a:r>
              <a:rPr lang="en-US" dirty="0" smtClean="0"/>
              <a:t>The resulting velocity is described by:</a:t>
            </a:r>
            <a:endParaRPr lang="en-US" dirty="0"/>
          </a:p>
        </p:txBody>
      </p:sp>
      <p:pic>
        <p:nvPicPr>
          <p:cNvPr id="6" name="Picture 5" descr="IMG_20150606_173414254.jpg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21547" r="11533" b="39790"/>
          <a:stretch/>
        </p:blipFill>
        <p:spPr>
          <a:xfrm>
            <a:off x="559812" y="1211587"/>
            <a:ext cx="7523979" cy="2189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1460" y="1245010"/>
            <a:ext cx="7444710" cy="2130722"/>
          </a:xfrm>
          <a:prstGeom prst="rect">
            <a:avLst/>
          </a:prstGeom>
          <a:gradFill flip="none" rotWithShape="1">
            <a:gsLst>
              <a:gs pos="0">
                <a:srgbClr val="00B201">
                  <a:alpha val="37000"/>
                </a:srgbClr>
              </a:gs>
              <a:gs pos="100000">
                <a:srgbClr val="FFFFFF">
                  <a:alpha val="37000"/>
                </a:srgbClr>
              </a:gs>
            </a:gsLst>
            <a:lin ang="54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gradFill flip="none" rotWithShape="1">
                <a:gsLst>
                  <a:gs pos="0">
                    <a:schemeClr val="tx1">
                      <a:alpha val="14000"/>
                    </a:schemeClr>
                  </a:gs>
                  <a:gs pos="28000">
                    <a:srgbClr val="FFFFFF">
                      <a:alpha val="14000"/>
                    </a:srgbClr>
                  </a:gs>
                  <a:gs pos="64000">
                    <a:srgbClr val="FFFFFF">
                      <a:alpha val="14000"/>
                    </a:srgbClr>
                  </a:gs>
                </a:gsLst>
                <a:lin ang="16200000" scaled="0"/>
                <a:tileRect/>
              </a:gra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558755"/>
              </p:ext>
            </p:extLst>
          </p:nvPr>
        </p:nvGraphicFramePr>
        <p:xfrm>
          <a:off x="2136517" y="5320421"/>
          <a:ext cx="3628087" cy="1146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2" name="Equation" r:id="rId4" imgW="1308100" imgH="406400" progId="Equation.3">
                  <p:embed/>
                </p:oleObj>
              </mc:Choice>
              <mc:Fallback>
                <p:oleObj name="Equation" r:id="rId4" imgW="1308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6517" y="5320421"/>
                        <a:ext cx="3628087" cy="1146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0871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Total </a:t>
            </a:r>
            <a:r>
              <a:rPr lang="en-US" dirty="0"/>
              <a:t>p</a:t>
            </a:r>
            <a:r>
              <a:rPr lang="en-US" dirty="0" smtClean="0"/>
              <a:t>article motion in a curved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702228"/>
            <a:ext cx="4554928" cy="3377522"/>
          </a:xfrm>
        </p:spPr>
        <p:txBody>
          <a:bodyPr/>
          <a:lstStyle/>
          <a:p>
            <a:r>
              <a:rPr lang="en-US" dirty="0" smtClean="0"/>
              <a:t>The resulting velocity is described by: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254960"/>
              </p:ext>
            </p:extLst>
          </p:nvPr>
        </p:nvGraphicFramePr>
        <p:xfrm>
          <a:off x="297510" y="2731468"/>
          <a:ext cx="4684712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0" name="Equation" r:id="rId3" imgW="1689100" imgH="469900" progId="Equation.3">
                  <p:embed/>
                </p:oleObj>
              </mc:Choice>
              <mc:Fallback>
                <p:oleObj name="Equation" r:id="rId3" imgW="1689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510" y="2731468"/>
                        <a:ext cx="4684712" cy="132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IMG_20150606_181434765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25341" r="189" b="28115"/>
          <a:stretch/>
        </p:blipFill>
        <p:spPr>
          <a:xfrm>
            <a:off x="5312641" y="1290695"/>
            <a:ext cx="3224837" cy="3191905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4158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3 invariant quantities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7932"/>
            <a:ext cx="8642640" cy="656815"/>
          </a:xfrm>
        </p:spPr>
        <p:txBody>
          <a:bodyPr/>
          <a:lstStyle/>
          <a:p>
            <a:r>
              <a:rPr lang="en-US" dirty="0" smtClean="0"/>
              <a:t>These quantities don’t change unless something does work on the particle</a:t>
            </a:r>
          </a:p>
          <a:p>
            <a:r>
              <a:rPr lang="en-US" dirty="0" smtClean="0"/>
              <a:t>Magnetic fields do not do work on the particles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691153"/>
              </p:ext>
            </p:extLst>
          </p:nvPr>
        </p:nvGraphicFramePr>
        <p:xfrm>
          <a:off x="5127781" y="3129789"/>
          <a:ext cx="1868488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5" name="Equation" r:id="rId3" imgW="673100" imgH="406400" progId="Equation.3">
                  <p:embed/>
                </p:oleObj>
              </mc:Choice>
              <mc:Fallback>
                <p:oleObj name="Equation" r:id="rId3" imgW="673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27781" y="3129789"/>
                        <a:ext cx="1868488" cy="114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169790" y="3484546"/>
            <a:ext cx="3625076" cy="65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Magnetic moment: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740926" y="2407538"/>
            <a:ext cx="1812509" cy="57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Energy: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60950"/>
              </p:ext>
            </p:extLst>
          </p:nvPr>
        </p:nvGraphicFramePr>
        <p:xfrm>
          <a:off x="4763405" y="2181290"/>
          <a:ext cx="28987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6" name="Equation" r:id="rId5" imgW="1308100" imgH="393700" progId="Equation.3">
                  <p:embed/>
                </p:oleObj>
              </mc:Choice>
              <mc:Fallback>
                <p:oleObj name="Equation" r:id="rId5" imgW="1308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3405" y="2181290"/>
                        <a:ext cx="2898775" cy="88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747011"/>
              </p:ext>
            </p:extLst>
          </p:nvPr>
        </p:nvGraphicFramePr>
        <p:xfrm>
          <a:off x="5442677" y="4611499"/>
          <a:ext cx="1833562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27" name="Equation" r:id="rId7" imgW="660400" imgH="457200" progId="Equation.3">
                  <p:embed/>
                </p:oleObj>
              </mc:Choice>
              <mc:Fallback>
                <p:oleObj name="Equation" r:id="rId7" imgW="660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42677" y="4611499"/>
                        <a:ext cx="1833562" cy="129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051958" y="5001453"/>
            <a:ext cx="3625076" cy="65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Adiabatic invariant: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047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The magnetic moment of a gyrating particle is a conserved quantity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4981984"/>
            <a:ext cx="8642640" cy="656815"/>
          </a:xfrm>
        </p:spPr>
        <p:txBody>
          <a:bodyPr/>
          <a:lstStyle/>
          <a:p>
            <a:r>
              <a:rPr lang="en-US" dirty="0" smtClean="0"/>
              <a:t>As a particle moves to a region of larger magnetic field, the particles velocity perpendicular to the field must also increase 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722885"/>
              </p:ext>
            </p:extLst>
          </p:nvPr>
        </p:nvGraphicFramePr>
        <p:xfrm>
          <a:off x="4276549" y="1535613"/>
          <a:ext cx="1868488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7" name="Equation" r:id="rId3" imgW="673100" imgH="406400" progId="Equation.3">
                  <p:embed/>
                </p:oleObj>
              </mc:Choice>
              <mc:Fallback>
                <p:oleObj name="Equation" r:id="rId3" imgW="673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6549" y="1535613"/>
                        <a:ext cx="1868488" cy="114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IMG_20150606_181512538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23880" r="32430"/>
          <a:stretch/>
        </p:blipFill>
        <p:spPr>
          <a:xfrm>
            <a:off x="3203070" y="1299698"/>
            <a:ext cx="2122044" cy="522026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913069" y="1903879"/>
            <a:ext cx="3625076" cy="65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Magnetic moment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93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Resources Available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137664"/>
            <a:ext cx="7696200" cy="4195415"/>
          </a:xfrm>
        </p:spPr>
        <p:txBody>
          <a:bodyPr/>
          <a:lstStyle/>
          <a:p>
            <a:r>
              <a:rPr lang="en-US" dirty="0" smtClean="0"/>
              <a:t>NRL Plasma Formulary</a:t>
            </a:r>
          </a:p>
          <a:p>
            <a:pPr lvl="1"/>
            <a:r>
              <a:rPr lang="en-US" dirty="0" smtClean="0">
                <a:hlinkClick r:id="rId3"/>
              </a:rPr>
              <a:t>www.nrl.navy.mil</a:t>
            </a:r>
            <a:r>
              <a:rPr lang="en-US" dirty="0">
                <a:hlinkClick r:id="rId3"/>
              </a:rPr>
              <a:t>/ppd/content/nrl-plasma-</a:t>
            </a:r>
            <a:r>
              <a:rPr lang="en-US" dirty="0" smtClean="0">
                <a:hlinkClick r:id="rId3"/>
              </a:rPr>
              <a:t>formulary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Magnetic Fusion Energy Formulary</a:t>
            </a:r>
          </a:p>
          <a:p>
            <a:pPr lvl="1"/>
            <a:r>
              <a:rPr lang="en-US" dirty="0" smtClean="0">
                <a:hlinkClick r:id="rId4"/>
              </a:rPr>
              <a:t>www.psfc.mit.edu</a:t>
            </a:r>
            <a:r>
              <a:rPr lang="en-US" dirty="0">
                <a:hlinkClick r:id="rId4"/>
              </a:rPr>
              <a:t>/research/MFEFormulary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marL="346075" lvl="1" indent="0">
              <a:buNone/>
            </a:pPr>
            <a:endParaRPr lang="en-US" dirty="0"/>
          </a:p>
          <a:p>
            <a:r>
              <a:rPr lang="en-US" dirty="0" err="1"/>
              <a:t>Fusionwiki</a:t>
            </a:r>
            <a:endParaRPr lang="en-US" dirty="0"/>
          </a:p>
          <a:p>
            <a:pPr lvl="1"/>
            <a:r>
              <a:rPr lang="en-US" dirty="0" err="1"/>
              <a:t>fusionwiki.ciemat.es</a:t>
            </a:r>
            <a:r>
              <a:rPr lang="en-US" dirty="0"/>
              <a:t>/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Introduction to Plasma Physics and Controlled Fusion by F. Chen</a:t>
            </a:r>
          </a:p>
          <a:p>
            <a:pPr marL="346075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Screen Shot 2015-06-06 at 11.24.5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838200"/>
            <a:ext cx="1400022" cy="187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1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1281120"/>
          </a:xfrm>
        </p:spPr>
        <p:txBody>
          <a:bodyPr/>
          <a:lstStyle/>
          <a:p>
            <a:r>
              <a:rPr lang="en-US" dirty="0" smtClean="0"/>
              <a:t>The conservation of the magnetic moment and conservation of energy creates the mirror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5168485"/>
            <a:ext cx="8642640" cy="1296551"/>
          </a:xfrm>
        </p:spPr>
        <p:txBody>
          <a:bodyPr/>
          <a:lstStyle/>
          <a:p>
            <a:r>
              <a:rPr lang="en-US" dirty="0" smtClean="0"/>
              <a:t>As the particle’s    increase to conserve      the particle’s     must decrease to conserve energy 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103005"/>
              </p:ext>
            </p:extLst>
          </p:nvPr>
        </p:nvGraphicFramePr>
        <p:xfrm>
          <a:off x="2202309" y="1641178"/>
          <a:ext cx="3996563" cy="886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44" name="Equation" r:id="rId3" imgW="1803400" imgH="393700" progId="Equation.3">
                  <p:embed/>
                </p:oleObj>
              </mc:Choice>
              <mc:Fallback>
                <p:oleObj name="Equation" r:id="rId3" imgW="18034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2309" y="1641178"/>
                        <a:ext cx="3996563" cy="886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IMG_20150606_181512538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62" t="23880" r="32430"/>
          <a:stretch/>
        </p:blipFill>
        <p:spPr>
          <a:xfrm>
            <a:off x="3203070" y="1424032"/>
            <a:ext cx="2122044" cy="5220268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776108"/>
            <a:ext cx="2495533" cy="16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The particle’s initial energy</a:t>
            </a: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271343" y="1520003"/>
            <a:ext cx="2495533" cy="16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The particle’s energy at any given time</a:t>
            </a:r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702592"/>
              </p:ext>
            </p:extLst>
          </p:nvPr>
        </p:nvGraphicFramePr>
        <p:xfrm>
          <a:off x="3089867" y="5141837"/>
          <a:ext cx="393700" cy="523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45" name="Equation" r:id="rId7" imgW="177800" imgH="228600" progId="Equation.3">
                  <p:embed/>
                </p:oleObj>
              </mc:Choice>
              <mc:Fallback>
                <p:oleObj name="Equation" r:id="rId7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89867" y="5141837"/>
                        <a:ext cx="393700" cy="523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340403"/>
              </p:ext>
            </p:extLst>
          </p:nvPr>
        </p:nvGraphicFramePr>
        <p:xfrm>
          <a:off x="2004713" y="5525444"/>
          <a:ext cx="36512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46" name="Equation" r:id="rId9" imgW="165100" imgH="228600" progId="Equation.3">
                  <p:embed/>
                </p:oleObj>
              </mc:Choice>
              <mc:Fallback>
                <p:oleObj name="Equation" r:id="rId9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04713" y="5525444"/>
                        <a:ext cx="365125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541714"/>
              </p:ext>
            </p:extLst>
          </p:nvPr>
        </p:nvGraphicFramePr>
        <p:xfrm>
          <a:off x="6821488" y="5253635"/>
          <a:ext cx="30797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47" name="Equation" r:id="rId11" imgW="139700" imgH="165100" progId="Equation.3">
                  <p:embed/>
                </p:oleObj>
              </mc:Choice>
              <mc:Fallback>
                <p:oleObj name="Equation" r:id="rId11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21488" y="5253635"/>
                        <a:ext cx="307975" cy="376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87519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Adiabatic invariant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4981984"/>
            <a:ext cx="8642640" cy="656815"/>
          </a:xfrm>
        </p:spPr>
        <p:txBody>
          <a:bodyPr/>
          <a:lstStyle/>
          <a:p>
            <a:r>
              <a:rPr lang="en-US" dirty="0" smtClean="0"/>
              <a:t>The integral of the parallel velocity as a particle bounces between two points stays constant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3542592"/>
              </p:ext>
            </p:extLst>
          </p:nvPr>
        </p:nvGraphicFramePr>
        <p:xfrm>
          <a:off x="3442954" y="626057"/>
          <a:ext cx="1833562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4" name="Equation" r:id="rId3" imgW="660400" imgH="457200" progId="Equation.3">
                  <p:embed/>
                </p:oleObj>
              </mc:Choice>
              <mc:Fallback>
                <p:oleObj name="Equation" r:id="rId3" imgW="6604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2954" y="626057"/>
                        <a:ext cx="1833562" cy="1290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IMG_20150607_090539470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37430" r="28456" b="34401"/>
          <a:stretch/>
        </p:blipFill>
        <p:spPr>
          <a:xfrm rot="16200000">
            <a:off x="3458107" y="537230"/>
            <a:ext cx="2341092" cy="514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02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Magnetic mirrors were one of the first plasma confinement devices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62" y="1346105"/>
            <a:ext cx="5745700" cy="302312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45277" y="6147038"/>
            <a:ext cx="7477573" cy="54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Picture from http</a:t>
            </a:r>
            <a:r>
              <a:rPr lang="en-US" sz="1600" dirty="0">
                <a:solidFill>
                  <a:srgbClr val="0000FF"/>
                </a:solidFill>
              </a:rPr>
              <a:t>://</a:t>
            </a:r>
            <a:r>
              <a:rPr lang="en-US" sz="1600" dirty="0" err="1">
                <a:solidFill>
                  <a:srgbClr val="0000FF"/>
                </a:solidFill>
              </a:rPr>
              <a:t>en.wikipedia.org</a:t>
            </a:r>
            <a:r>
              <a:rPr lang="en-US" sz="1600" dirty="0">
                <a:solidFill>
                  <a:srgbClr val="0000FF"/>
                </a:solidFill>
              </a:rPr>
              <a:t>/wiki/</a:t>
            </a:r>
            <a:r>
              <a:rPr lang="en-US" sz="1600" dirty="0" err="1">
                <a:solidFill>
                  <a:srgbClr val="0000FF"/>
                </a:solidFill>
              </a:rPr>
              <a:t>Magnetic_mirror</a:t>
            </a:r>
            <a:r>
              <a:rPr lang="en-US" sz="1600" dirty="0">
                <a:solidFill>
                  <a:srgbClr val="0000FF"/>
                </a:solidFill>
              </a:rPr>
              <a:t>#/media/</a:t>
            </a:r>
            <a:r>
              <a:rPr lang="en-US" sz="1600" dirty="0" err="1">
                <a:solidFill>
                  <a:srgbClr val="0000FF"/>
                </a:solidFill>
              </a:rPr>
              <a:t>File:Basic_Magnetic_Mirror.jpg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1168" y="4404251"/>
            <a:ext cx="8642640" cy="1234549"/>
          </a:xfrm>
        </p:spPr>
        <p:txBody>
          <a:bodyPr/>
          <a:lstStyle/>
          <a:p>
            <a:r>
              <a:rPr lang="en-US" dirty="0" smtClean="0"/>
              <a:t>The magnetic field prevents the particles from traveling radially towards the wall</a:t>
            </a:r>
          </a:p>
          <a:p>
            <a:r>
              <a:rPr lang="en-US" dirty="0" smtClean="0"/>
              <a:t>Particles are reflected by in the regions of higher 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81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032"/>
            <a:ext cx="9144000" cy="1281120"/>
          </a:xfrm>
        </p:spPr>
        <p:txBody>
          <a:bodyPr/>
          <a:lstStyle/>
          <a:p>
            <a:r>
              <a:rPr lang="en-US" dirty="0" smtClean="0"/>
              <a:t>Non-uniform magnetic fields in mirror machines can be used to confine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74" y="4338155"/>
            <a:ext cx="3222668" cy="75510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Q-cumber 1955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793" y="1210306"/>
            <a:ext cx="4111208" cy="3072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9106" y="5893531"/>
            <a:ext cx="4503615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hlinkClick r:id="rId3"/>
              </a:rPr>
              <a:t>http://en.wikipedia.org/wiki/Tandem_Mirror_Experiment</a:t>
            </a:r>
            <a:endParaRPr lang="en-US" dirty="0" smtClean="0"/>
          </a:p>
          <a:p>
            <a:pPr algn="ctr">
              <a:lnSpc>
                <a:spcPct val="90000"/>
              </a:lnSpc>
            </a:pPr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llnl</a:t>
            </a:r>
            <a:r>
              <a:rPr lang="en-US" dirty="0"/>
              <a:t>/page4</a:t>
            </a:r>
            <a:endParaRPr lang="en-US" dirty="0" smtClean="0"/>
          </a:p>
        </p:txBody>
      </p:sp>
      <p:pic>
        <p:nvPicPr>
          <p:cNvPr id="8" name="Picture 7" descr="Screen Shot 2015-06-06 at 5.17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6" y="1227497"/>
            <a:ext cx="3946294" cy="294708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472213" y="4471801"/>
            <a:ext cx="3586160" cy="839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Tandem mirror 1979 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18930" y="5322928"/>
            <a:ext cx="8642640" cy="87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Both machines were at </a:t>
            </a:r>
            <a:r>
              <a:rPr lang="en-US" dirty="0"/>
              <a:t>L</a:t>
            </a:r>
            <a:r>
              <a:rPr lang="en-US" dirty="0" smtClean="0"/>
              <a:t>awrence </a:t>
            </a:r>
            <a:r>
              <a:rPr lang="en-US" dirty="0"/>
              <a:t>L</a:t>
            </a:r>
            <a:r>
              <a:rPr lang="en-US" dirty="0" smtClean="0"/>
              <a:t>ivermore </a:t>
            </a:r>
            <a:r>
              <a:rPr lang="en-US" dirty="0"/>
              <a:t>N</a:t>
            </a:r>
            <a:r>
              <a:rPr lang="en-US" dirty="0" smtClean="0"/>
              <a:t>ational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188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err="1" smtClean="0"/>
              <a:t>Lockhead</a:t>
            </a:r>
            <a:r>
              <a:rPr lang="en-US" dirty="0" smtClean="0"/>
              <a:t> Martin’s “compact fusion reactor”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67" y="1525800"/>
            <a:ext cx="4406794" cy="2866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667" y="1632583"/>
            <a:ext cx="3729979" cy="248786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2663" y="5902717"/>
            <a:ext cx="8308097" cy="39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Pictures from: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http://</a:t>
            </a:r>
            <a:r>
              <a:rPr lang="en-US" sz="1600" dirty="0" err="1" smtClean="0">
                <a:solidFill>
                  <a:srgbClr val="0000FF"/>
                </a:solidFill>
              </a:rPr>
              <a:t>aviationweek.com</a:t>
            </a:r>
            <a:r>
              <a:rPr lang="en-US" sz="1600" dirty="0" smtClean="0">
                <a:solidFill>
                  <a:srgbClr val="0000FF"/>
                </a:solidFill>
              </a:rPr>
              <a:t>/technology/skunk-works-reveals-compact-fusion-reactor-details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1167" y="4575391"/>
            <a:ext cx="8867531" cy="1237473"/>
          </a:xfrm>
        </p:spPr>
        <p:txBody>
          <a:bodyPr/>
          <a:lstStyle/>
          <a:p>
            <a:r>
              <a:rPr lang="en-US" dirty="0" smtClean="0"/>
              <a:t>Figures released show a confinement scheme similar to previous magnetic mirror confinement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08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/>
          <p:cNvSpPr/>
          <p:nvPr/>
        </p:nvSpPr>
        <p:spPr>
          <a:xfrm flipV="1">
            <a:off x="5688048" y="1058361"/>
            <a:ext cx="2637582" cy="2049315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5690319" y="3109964"/>
            <a:ext cx="2637582" cy="2010894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Some particles will always escape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83" y="1265054"/>
            <a:ext cx="4414588" cy="2004646"/>
          </a:xfrm>
        </p:spPr>
        <p:txBody>
          <a:bodyPr/>
          <a:lstStyle/>
          <a:p>
            <a:r>
              <a:rPr lang="en-US" dirty="0" smtClean="0"/>
              <a:t>Any particles with sufficient parallel velocity will escape </a:t>
            </a:r>
          </a:p>
          <a:p>
            <a:r>
              <a:rPr lang="en-US" dirty="0" smtClean="0"/>
              <a:t>Loss cone can be narrowed by increasing the magnetic field at the throat of the device</a:t>
            </a:r>
          </a:p>
          <a:p>
            <a:r>
              <a:rPr lang="en-US" dirty="0" smtClean="0"/>
              <a:t>Collisions constantly replenish the loss cone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58789" y="6012127"/>
            <a:ext cx="7477573" cy="6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Picture from: http</a:t>
            </a:r>
            <a:r>
              <a:rPr lang="en-US" sz="1600" dirty="0">
                <a:solidFill>
                  <a:srgbClr val="0000FF"/>
                </a:solidFill>
              </a:rPr>
              <a:t>://</a:t>
            </a:r>
            <a:r>
              <a:rPr lang="en-US" sz="1600" dirty="0" err="1">
                <a:solidFill>
                  <a:srgbClr val="0000FF"/>
                </a:solidFill>
              </a:rPr>
              <a:t>en.wikipedia.org</a:t>
            </a:r>
            <a:r>
              <a:rPr lang="en-US" sz="1600" dirty="0">
                <a:solidFill>
                  <a:srgbClr val="0000FF"/>
                </a:solidFill>
              </a:rPr>
              <a:t>/wiki/</a:t>
            </a:r>
            <a:r>
              <a:rPr lang="en-US" sz="1600" dirty="0" err="1">
                <a:solidFill>
                  <a:srgbClr val="0000FF"/>
                </a:solidFill>
              </a:rPr>
              <a:t>Magnetic_mirror</a:t>
            </a:r>
            <a:r>
              <a:rPr lang="en-US" sz="1600" dirty="0">
                <a:solidFill>
                  <a:srgbClr val="0000FF"/>
                </a:solidFill>
              </a:rPr>
              <a:t>#/media/</a:t>
            </a:r>
            <a:r>
              <a:rPr lang="en-US" sz="1600" dirty="0" err="1">
                <a:solidFill>
                  <a:srgbClr val="0000FF"/>
                </a:solidFill>
              </a:rPr>
              <a:t>File:Basic_Magnetic_Mirror.jpg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5633889" y="2441411"/>
            <a:ext cx="4102977" cy="1296558"/>
          </a:xfrm>
          <a:prstGeom prst="triangle">
            <a:avLst>
              <a:gd name="adj" fmla="val 50022"/>
            </a:avLst>
          </a:prstGeom>
          <a:solidFill>
            <a:schemeClr val="accent2">
              <a:lumMod val="20000"/>
              <a:lumOff val="80000"/>
            </a:schemeClr>
          </a:solidFill>
          <a:ln w="57150" cmpd="sng">
            <a:solidFill>
              <a:srgbClr val="000000"/>
            </a:solidFill>
            <a:prstDash val="dash"/>
          </a:ln>
          <a:effectLst/>
          <a:scene3d>
            <a:camera prst="orthographicFront">
              <a:rot lat="0" lon="0" rev="540000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4280258" y="2447271"/>
            <a:ext cx="4102977" cy="1296558"/>
          </a:xfrm>
          <a:prstGeom prst="triangle">
            <a:avLst>
              <a:gd name="adj" fmla="val 50022"/>
            </a:avLst>
          </a:prstGeom>
          <a:solidFill>
            <a:schemeClr val="accent2">
              <a:lumMod val="20000"/>
              <a:lumOff val="80000"/>
            </a:schemeClr>
          </a:solidFill>
          <a:ln w="57150" cmpd="sng">
            <a:solidFill>
              <a:srgbClr val="000000"/>
            </a:solidFill>
            <a:prstDash val="dash"/>
          </a:ln>
          <a:effectLst/>
          <a:scene3d>
            <a:camera prst="orthographicFront">
              <a:rot lat="0" lon="0" rev="1620000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74693" y="1009517"/>
            <a:ext cx="553565" cy="4200893"/>
          </a:xfrm>
          <a:prstGeom prst="rect">
            <a:avLst/>
          </a:prstGeom>
          <a:solidFill>
            <a:srgbClr val="E7F1D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95833" y="982809"/>
            <a:ext cx="553565" cy="4200893"/>
          </a:xfrm>
          <a:prstGeom prst="rect">
            <a:avLst/>
          </a:prstGeom>
          <a:solidFill>
            <a:srgbClr val="E7F1D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039072" y="3085541"/>
            <a:ext cx="3964503" cy="2442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984689" y="966527"/>
            <a:ext cx="5870" cy="42520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166001" y="1311610"/>
            <a:ext cx="1225721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Lost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171928" y="2668915"/>
            <a:ext cx="1880493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Confined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5150772" y="2625925"/>
            <a:ext cx="1880493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8000"/>
                </a:solidFill>
              </a:rPr>
              <a:t>Confined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6147446" y="4484420"/>
            <a:ext cx="1225721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Lost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331684"/>
              </p:ext>
            </p:extLst>
          </p:nvPr>
        </p:nvGraphicFramePr>
        <p:xfrm>
          <a:off x="8602062" y="2942979"/>
          <a:ext cx="3937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5" name="Equation" r:id="rId3" imgW="177800" imgH="228600" progId="Equation.3">
                  <p:embed/>
                </p:oleObj>
              </mc:Choice>
              <mc:Fallback>
                <p:oleObj name="Equation" r:id="rId3" imgW="1778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02062" y="2942979"/>
                        <a:ext cx="393700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64953"/>
              </p:ext>
            </p:extLst>
          </p:nvPr>
        </p:nvGraphicFramePr>
        <p:xfrm>
          <a:off x="7017722" y="944754"/>
          <a:ext cx="366713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6" name="Equation" r:id="rId5" imgW="165100" imgH="228600" progId="Equation.3">
                  <p:embed/>
                </p:oleObj>
              </mc:Choice>
              <mc:Fallback>
                <p:oleObj name="Equation" r:id="rId5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17722" y="944754"/>
                        <a:ext cx="366713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2439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644414" y="2173718"/>
            <a:ext cx="0" cy="1677101"/>
          </a:xfrm>
          <a:prstGeom prst="line">
            <a:avLst/>
          </a:prstGeom>
          <a:ln w="57150" cmpd="sng">
            <a:solidFill>
              <a:srgbClr val="FF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6362"/>
            <a:ext cx="8636290" cy="1281120"/>
          </a:xfrm>
        </p:spPr>
        <p:txBody>
          <a:bodyPr/>
          <a:lstStyle/>
          <a:p>
            <a:r>
              <a:rPr lang="en-US" dirty="0" smtClean="0"/>
              <a:t>A circular magnetic field doesn’t have end loss problems…but it does have other problems</a:t>
            </a:r>
            <a:endParaRPr lang="en-US" dirty="0"/>
          </a:p>
        </p:txBody>
      </p:sp>
      <p:sp>
        <p:nvSpPr>
          <p:cNvPr id="28" name="Can 27"/>
          <p:cNvSpPr/>
          <p:nvPr/>
        </p:nvSpPr>
        <p:spPr>
          <a:xfrm>
            <a:off x="1221100" y="2279555"/>
            <a:ext cx="862910" cy="1424721"/>
          </a:xfrm>
          <a:prstGeom prst="can">
            <a:avLst/>
          </a:prstGeom>
          <a:solidFill>
            <a:schemeClr val="accent6">
              <a:lumMod val="40000"/>
              <a:lumOff val="60000"/>
              <a:alpha val="86000"/>
            </a:schemeClr>
          </a:solidFill>
          <a:ln>
            <a:solidFill>
              <a:srgbClr val="FFFF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1257" y="6317624"/>
            <a:ext cx="6954475" cy="350075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Picture from: https</a:t>
            </a:r>
            <a:r>
              <a:rPr lang="en-US" sz="1400" dirty="0">
                <a:solidFill>
                  <a:srgbClr val="0000FF"/>
                </a:solidFill>
              </a:rPr>
              <a:t>://</a:t>
            </a:r>
            <a:r>
              <a:rPr lang="en-US" sz="1400" dirty="0" err="1" smtClean="0">
                <a:solidFill>
                  <a:srgbClr val="0000FF"/>
                </a:solidFill>
              </a:rPr>
              <a:t>www.thunderbolts.info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79191" y="2116730"/>
            <a:ext cx="1489742" cy="594312"/>
          </a:xfrm>
          <a:prstGeom prst="ellipse">
            <a:avLst/>
          </a:prstGeom>
          <a:noFill/>
          <a:ln w="57150" cmpd="sng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636274" y="1571265"/>
            <a:ext cx="8140" cy="773420"/>
          </a:xfrm>
          <a:prstGeom prst="straightConnector1">
            <a:avLst/>
          </a:prstGeom>
          <a:ln w="5715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790946" y="2124871"/>
            <a:ext cx="170955" cy="8141"/>
          </a:xfrm>
          <a:prstGeom prst="straightConnector1">
            <a:avLst/>
          </a:prstGeom>
          <a:ln w="57150" cmpd="sng">
            <a:solidFill>
              <a:srgbClr val="800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24523" y="1161917"/>
            <a:ext cx="3464403" cy="58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FF"/>
                </a:solidFill>
              </a:rPr>
              <a:t>Electrical Current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386461" y="2217998"/>
            <a:ext cx="731411" cy="4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800080"/>
                </a:solidFill>
              </a:rPr>
              <a:t>B</a:t>
            </a:r>
            <a:endParaRPr lang="en-US" dirty="0">
              <a:solidFill>
                <a:srgbClr val="80008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66621" y="2263272"/>
            <a:ext cx="293686" cy="3574"/>
          </a:xfrm>
          <a:prstGeom prst="straightConnector1">
            <a:avLst/>
          </a:prstGeom>
          <a:ln w="19050" cmpd="sng">
            <a:solidFill>
              <a:srgbClr val="8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047" y="2033367"/>
            <a:ext cx="3135695" cy="391770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01392" y="3044834"/>
            <a:ext cx="10664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Plasma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144184" y="3959804"/>
            <a:ext cx="5057700" cy="200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Z-pinch: a current is driven in the plasma to create a the confining magnetic field</a:t>
            </a:r>
          </a:p>
          <a:p>
            <a:r>
              <a:rPr lang="en-US" dirty="0" smtClean="0"/>
              <a:t>These configurations are unstable to kink modes</a:t>
            </a:r>
            <a:endParaRPr lang="en-US" dirty="0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5299572" y="1515140"/>
            <a:ext cx="3256266" cy="71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 kink instability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01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Curved fields cause particles to drift off the field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484" y="4947924"/>
            <a:ext cx="8303871" cy="2004646"/>
          </a:xfrm>
        </p:spPr>
        <p:txBody>
          <a:bodyPr/>
          <a:lstStyle/>
          <a:p>
            <a:r>
              <a:rPr lang="en-US" dirty="0" smtClean="0"/>
              <a:t>Particles will drift in a direction normal to both the  magnetic field and the radius of curvature</a:t>
            </a:r>
          </a:p>
          <a:p>
            <a:r>
              <a:rPr lang="en-US" dirty="0" smtClean="0"/>
              <a:t>These drifts always add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213162"/>
              </p:ext>
            </p:extLst>
          </p:nvPr>
        </p:nvGraphicFramePr>
        <p:xfrm>
          <a:off x="147307" y="3495665"/>
          <a:ext cx="5176838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75" name="Equation" r:id="rId3" imgW="1866900" imgH="444500" progId="Equation.3">
                  <p:embed/>
                </p:oleObj>
              </mc:Choice>
              <mc:Fallback>
                <p:oleObj name="Equation" r:id="rId3" imgW="1866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307" y="3495665"/>
                        <a:ext cx="5176838" cy="1255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512171"/>
              </p:ext>
            </p:extLst>
          </p:nvPr>
        </p:nvGraphicFramePr>
        <p:xfrm>
          <a:off x="696923" y="1140252"/>
          <a:ext cx="3628087" cy="1146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76" name="Equation" r:id="rId5" imgW="1308100" imgH="406400" progId="Equation.3">
                  <p:embed/>
                </p:oleObj>
              </mc:Choice>
              <mc:Fallback>
                <p:oleObj name="Equation" r:id="rId5" imgW="1308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6923" y="1140252"/>
                        <a:ext cx="3628087" cy="1146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val 31"/>
          <p:cNvSpPr/>
          <p:nvPr/>
        </p:nvSpPr>
        <p:spPr>
          <a:xfrm>
            <a:off x="5928211" y="879121"/>
            <a:ext cx="2846375" cy="2646770"/>
          </a:xfrm>
          <a:prstGeom prst="ellipse">
            <a:avLst/>
          </a:prstGeom>
          <a:gradFill flip="none" rotWithShape="1">
            <a:gsLst>
              <a:gs pos="36000">
                <a:srgbClr val="800080"/>
              </a:gs>
              <a:gs pos="84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5715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666713" y="1568901"/>
            <a:ext cx="1359063" cy="1299767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68621" y="1195354"/>
            <a:ext cx="2159719" cy="2037533"/>
          </a:xfrm>
          <a:prstGeom prst="ellipse">
            <a:avLst/>
          </a:prstGeom>
          <a:noFill/>
          <a:ln w="28575" cmpd="sng">
            <a:solidFill>
              <a:srgbClr val="80008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>
            <a:stCxn id="34" idx="0"/>
          </p:cNvCxnSpPr>
          <p:nvPr/>
        </p:nvCxnSpPr>
        <p:spPr>
          <a:xfrm flipH="1">
            <a:off x="7097191" y="1195354"/>
            <a:ext cx="251290" cy="20375"/>
          </a:xfrm>
          <a:prstGeom prst="straightConnector1">
            <a:avLst/>
          </a:prstGeom>
          <a:ln w="38100" cmpd="sng">
            <a:solidFill>
              <a:srgbClr val="8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6963978" y="723797"/>
            <a:ext cx="731411" cy="4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800080"/>
                </a:solidFill>
              </a:rPr>
              <a:t>B</a:t>
            </a:r>
            <a:endParaRPr lang="en-US" dirty="0">
              <a:solidFill>
                <a:srgbClr val="80008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7044138" y="769071"/>
            <a:ext cx="293686" cy="3574"/>
          </a:xfrm>
          <a:prstGeom prst="straightConnector1">
            <a:avLst/>
          </a:prstGeom>
          <a:ln w="19050" cmpd="sng">
            <a:solidFill>
              <a:srgbClr val="8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34" idx="0"/>
          </p:cNvCxnSpPr>
          <p:nvPr/>
        </p:nvCxnSpPr>
        <p:spPr>
          <a:xfrm flipV="1">
            <a:off x="7341687" y="1195354"/>
            <a:ext cx="6794" cy="98480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 bwMode="auto">
          <a:xfrm>
            <a:off x="7328105" y="1701476"/>
            <a:ext cx="814988" cy="75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R</a:t>
            </a:r>
            <a:r>
              <a:rPr lang="en-US" baseline="-25000" dirty="0" smtClean="0"/>
              <a:t>C</a:t>
            </a:r>
            <a:endParaRPr lang="en-US" dirty="0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070610"/>
              </p:ext>
            </p:extLst>
          </p:nvPr>
        </p:nvGraphicFramePr>
        <p:xfrm>
          <a:off x="379784" y="2276788"/>
          <a:ext cx="4649788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77" name="Equation" r:id="rId7" imgW="1676400" imgH="444500" progId="Equation.3">
                  <p:embed/>
                </p:oleObj>
              </mc:Choice>
              <mc:Fallback>
                <p:oleObj name="Equation" r:id="rId7" imgW="1676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9784" y="2276788"/>
                        <a:ext cx="4649788" cy="1255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>
          <a:xfrm>
            <a:off x="7554162" y="3895313"/>
            <a:ext cx="350146" cy="346818"/>
          </a:xfrm>
          <a:prstGeom prst="ellipse">
            <a:avLst/>
          </a:prstGeom>
          <a:solidFill>
            <a:schemeClr val="bg2"/>
          </a:solidFill>
          <a:ln w="28575" cmpd="sng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V="1">
            <a:off x="7707814" y="4057000"/>
            <a:ext cx="50002" cy="4571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728796" y="4234295"/>
            <a:ext cx="2074121" cy="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Drift direction</a:t>
            </a:r>
          </a:p>
        </p:txBody>
      </p:sp>
    </p:spTree>
    <p:extLst>
      <p:ext uri="{BB962C8B-B14F-4D97-AF65-F5344CB8AC3E}">
        <p14:creationId xmlns:p14="http://schemas.microsoft.com/office/powerpoint/2010/main" val="2394085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1281120"/>
          </a:xfrm>
        </p:spPr>
        <p:txBody>
          <a:bodyPr/>
          <a:lstStyle/>
          <a:p>
            <a:r>
              <a:rPr lang="en-US" dirty="0" smtClean="0"/>
              <a:t>Magnetic fields that wrap both the short and long way around a </a:t>
            </a:r>
            <a:r>
              <a:rPr lang="en-US" dirty="0" err="1" smtClean="0"/>
              <a:t>toroidal</a:t>
            </a:r>
            <a:r>
              <a:rPr lang="en-US" dirty="0" smtClean="0"/>
              <a:t> device  compensate for drifts off a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8730"/>
            <a:ext cx="3742816" cy="3936349"/>
          </a:xfrm>
        </p:spPr>
        <p:txBody>
          <a:bodyPr/>
          <a:lstStyle/>
          <a:p>
            <a:r>
              <a:rPr lang="en-US" dirty="0" smtClean="0"/>
              <a:t>Tokamaks have both and externally generated </a:t>
            </a:r>
            <a:r>
              <a:rPr lang="en-US" dirty="0" err="1" smtClean="0"/>
              <a:t>toroidal</a:t>
            </a:r>
            <a:r>
              <a:rPr lang="en-US" dirty="0" smtClean="0"/>
              <a:t> field</a:t>
            </a:r>
          </a:p>
          <a:p>
            <a:r>
              <a:rPr lang="en-US" dirty="0" smtClean="0"/>
              <a:t>And a </a:t>
            </a:r>
            <a:r>
              <a:rPr lang="en-US" dirty="0" err="1" smtClean="0"/>
              <a:t>poloidal</a:t>
            </a:r>
            <a:r>
              <a:rPr lang="en-US" dirty="0" smtClean="0"/>
              <a:t> field generated by driving a current through the plasma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224" y="1507324"/>
            <a:ext cx="5322698" cy="4258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918233"/>
            <a:ext cx="91440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Picture from: http</a:t>
            </a:r>
            <a:r>
              <a:rPr lang="en-US" dirty="0">
                <a:solidFill>
                  <a:srgbClr val="0000FF"/>
                </a:solidFill>
              </a:rPr>
              <a:t>://</a:t>
            </a:r>
            <a:r>
              <a:rPr lang="en-US" dirty="0" err="1">
                <a:solidFill>
                  <a:srgbClr val="0000FF"/>
                </a:solidFill>
              </a:rPr>
              <a:t>www.alternative</a:t>
            </a:r>
            <a:r>
              <a:rPr lang="en-US" dirty="0">
                <a:solidFill>
                  <a:srgbClr val="0000FF"/>
                </a:solidFill>
              </a:rPr>
              <a:t>-energy-action-</a:t>
            </a:r>
            <a:r>
              <a:rPr lang="en-US" dirty="0" err="1">
                <a:solidFill>
                  <a:srgbClr val="0000FF"/>
                </a:solidFill>
              </a:rPr>
              <a:t>now.com</a:t>
            </a:r>
            <a:r>
              <a:rPr lang="en-US" dirty="0">
                <a:solidFill>
                  <a:srgbClr val="0000FF"/>
                </a:solidFill>
              </a:rPr>
              <a:t>/tokamak-fusion-</a:t>
            </a:r>
            <a:r>
              <a:rPr lang="en-US" dirty="0" err="1">
                <a:solidFill>
                  <a:srgbClr val="0000FF"/>
                </a:solidFill>
              </a:rPr>
              <a:t>reactor.html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778254" y="1814422"/>
            <a:ext cx="1635462" cy="475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>
                <a:solidFill>
                  <a:srgbClr val="23CB10"/>
                </a:solidFill>
              </a:rPr>
              <a:t>Poloidal</a:t>
            </a:r>
            <a:r>
              <a:rPr lang="en-US" sz="2400" dirty="0" smtClean="0">
                <a:solidFill>
                  <a:srgbClr val="23CB10"/>
                </a:solidFill>
              </a:rPr>
              <a:t> B</a:t>
            </a:r>
            <a:endParaRPr lang="en-US" sz="2400" dirty="0">
              <a:solidFill>
                <a:srgbClr val="23CB1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012700" y="1854981"/>
            <a:ext cx="284053" cy="0"/>
          </a:xfrm>
          <a:prstGeom prst="straightConnector1">
            <a:avLst/>
          </a:prstGeom>
          <a:ln>
            <a:solidFill>
              <a:srgbClr val="23CB1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04602" y="5409400"/>
            <a:ext cx="1635462" cy="475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Toroidal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B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039048" y="5433248"/>
            <a:ext cx="284053" cy="0"/>
          </a:xfrm>
          <a:prstGeom prst="straightConnector1">
            <a:avLst/>
          </a:prstGeom>
          <a:ln>
            <a:solidFill>
              <a:srgbClr val="7DA7DE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350011" y="4980247"/>
            <a:ext cx="1904826" cy="475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Total B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520548" y="5013228"/>
            <a:ext cx="284053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618307" y="5383830"/>
            <a:ext cx="2375658" cy="475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 smtClean="0">
                <a:solidFill>
                  <a:srgbClr val="23CB10"/>
                </a:solidFill>
              </a:rPr>
              <a:t>Toroidal</a:t>
            </a:r>
            <a:r>
              <a:rPr lang="en-US" sz="2400" dirty="0">
                <a:solidFill>
                  <a:srgbClr val="23CB10"/>
                </a:solidFill>
              </a:rPr>
              <a:t> </a:t>
            </a:r>
            <a:r>
              <a:rPr lang="en-US" sz="2400" dirty="0" smtClean="0">
                <a:solidFill>
                  <a:srgbClr val="23CB10"/>
                </a:solidFill>
              </a:rPr>
              <a:t>Current</a:t>
            </a:r>
            <a:endParaRPr lang="en-US" sz="2400" dirty="0">
              <a:solidFill>
                <a:srgbClr val="23CB1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627319" y="4668693"/>
            <a:ext cx="1516681" cy="67609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None/>
            </a:pP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Toroidal</a:t>
            </a:r>
            <a:endParaRPr lang="en-US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Coils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69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16201" b="11173"/>
          <a:stretch/>
        </p:blipFill>
        <p:spPr>
          <a:xfrm>
            <a:off x="5391143" y="-1"/>
            <a:ext cx="3752857" cy="2180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err="1" smtClean="0"/>
              <a:t>Poinecaré</a:t>
            </a:r>
            <a:r>
              <a:rPr lang="en-US" dirty="0" smtClean="0"/>
              <a:t>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2946" y="5775497"/>
            <a:ext cx="6629624" cy="1082503"/>
          </a:xfrm>
        </p:spPr>
        <p:txBody>
          <a:bodyPr/>
          <a:lstStyle/>
          <a:p>
            <a:r>
              <a:rPr lang="en-US" dirty="0" smtClean="0"/>
              <a:t>A slice of the tokamak at a given </a:t>
            </a:r>
            <a:r>
              <a:rPr lang="en-US" dirty="0" err="1" smtClean="0"/>
              <a:t>toroidal</a:t>
            </a:r>
            <a:r>
              <a:rPr lang="en-US" dirty="0" smtClean="0"/>
              <a:t> angle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43353" y="965657"/>
            <a:ext cx="0" cy="441762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74807" y="3278233"/>
            <a:ext cx="5139365" cy="2705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>
            <a:off x="3225219" y="1672931"/>
            <a:ext cx="3225219" cy="3285390"/>
          </a:xfrm>
          <a:prstGeom prst="donut">
            <a:avLst/>
          </a:prstGeom>
          <a:noFill/>
          <a:ln w="38100" cmpd="sng">
            <a:solidFill>
              <a:srgbClr val="0000FF"/>
            </a:solidFill>
            <a:prstDash val="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61740" y="2998080"/>
            <a:ext cx="596137" cy="613440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083834"/>
              </p:ext>
            </p:extLst>
          </p:nvPr>
        </p:nvGraphicFramePr>
        <p:xfrm>
          <a:off x="2828925" y="1196307"/>
          <a:ext cx="5619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5" name="Equation" r:id="rId4" imgW="203200" imgH="228600" progId="Equation.3">
                  <p:embed/>
                </p:oleObj>
              </mc:Choice>
              <mc:Fallback>
                <p:oleObj name="Equation" r:id="rId4" imgW="203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8925" y="1196307"/>
                        <a:ext cx="561975" cy="64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16822" t="1140" r="76594" b="85679"/>
          <a:stretch/>
        </p:blipFill>
        <p:spPr>
          <a:xfrm>
            <a:off x="2483843" y="1363196"/>
            <a:ext cx="410861" cy="59756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2281409" y="3289620"/>
            <a:ext cx="2648927" cy="15665"/>
          </a:xfrm>
          <a:prstGeom prst="straightConnector1">
            <a:avLst/>
          </a:prstGeom>
          <a:ln w="76200" cmpd="sng">
            <a:solidFill>
              <a:srgbClr val="8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2426551" y="3463179"/>
            <a:ext cx="804314" cy="7197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8000FF"/>
                </a:solidFill>
              </a:rPr>
              <a:t>R</a:t>
            </a:r>
            <a:r>
              <a:rPr lang="en-US" baseline="-25000" dirty="0" smtClean="0">
                <a:solidFill>
                  <a:srgbClr val="8000FF"/>
                </a:solidFill>
              </a:rPr>
              <a:t>C</a:t>
            </a:r>
            <a:endParaRPr lang="en-US" dirty="0">
              <a:solidFill>
                <a:srgbClr val="8000FF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433809" y="3436003"/>
            <a:ext cx="554274" cy="6018"/>
          </a:xfrm>
          <a:prstGeom prst="straightConnector1">
            <a:avLst/>
          </a:prstGeom>
          <a:ln w="38100" cmpd="sng">
            <a:solidFill>
              <a:srgbClr val="8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663098"/>
              </p:ext>
            </p:extLst>
          </p:nvPr>
        </p:nvGraphicFramePr>
        <p:xfrm>
          <a:off x="3933738" y="1073453"/>
          <a:ext cx="494147" cy="63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86" name="Equation" r:id="rId7" imgW="203200" imgH="228600" progId="Equation.3">
                  <p:embed/>
                </p:oleObj>
              </mc:Choice>
              <mc:Fallback>
                <p:oleObj name="Equation" r:id="rId7" imgW="203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33738" y="1073453"/>
                        <a:ext cx="494147" cy="637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Arc 43"/>
          <p:cNvSpPr/>
          <p:nvPr/>
        </p:nvSpPr>
        <p:spPr>
          <a:xfrm>
            <a:off x="3291673" y="1353633"/>
            <a:ext cx="2807111" cy="1604311"/>
          </a:xfrm>
          <a:prstGeom prst="arc">
            <a:avLst>
              <a:gd name="adj1" fmla="val 15085258"/>
              <a:gd name="adj2" fmla="val 19386574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396741" y="1459276"/>
            <a:ext cx="189578" cy="7399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79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1366528"/>
          </a:xfrm>
        </p:spPr>
        <p:txBody>
          <a:bodyPr/>
          <a:lstStyle/>
          <a:p>
            <a:r>
              <a:rPr lang="en-US" sz="4800" dirty="0" smtClean="0"/>
              <a:t>Section 1:</a:t>
            </a:r>
            <a:br>
              <a:rPr lang="en-US" sz="4800" dirty="0" smtClean="0"/>
            </a:br>
            <a:r>
              <a:rPr lang="en-US" sz="4800" dirty="0"/>
              <a:t>	</a:t>
            </a:r>
            <a:r>
              <a:rPr lang="en-US" sz="4800" dirty="0" smtClean="0"/>
              <a:t>Neutral particles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64970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Passing </a:t>
            </a:r>
            <a:br>
              <a:rPr lang="en-US" dirty="0" smtClean="0"/>
            </a:br>
            <a:r>
              <a:rPr lang="en-US" dirty="0" smtClean="0"/>
              <a:t>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2946" y="5551382"/>
            <a:ext cx="6629624" cy="1082503"/>
          </a:xfrm>
        </p:spPr>
        <p:txBody>
          <a:bodyPr/>
          <a:lstStyle/>
          <a:p>
            <a:r>
              <a:rPr lang="en-US" dirty="0" smtClean="0"/>
              <a:t>Particles with sufficient velocity will leave their original  flux surface but will make a full </a:t>
            </a:r>
            <a:r>
              <a:rPr lang="en-US" dirty="0" err="1" smtClean="0"/>
              <a:t>poloidal</a:t>
            </a:r>
            <a:r>
              <a:rPr lang="en-US" dirty="0" smtClean="0"/>
              <a:t> transit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43353" y="965657"/>
            <a:ext cx="0" cy="441762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74807" y="3278233"/>
            <a:ext cx="5139365" cy="2705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>
            <a:off x="3225219" y="1672931"/>
            <a:ext cx="3225219" cy="3285390"/>
          </a:xfrm>
          <a:prstGeom prst="donut">
            <a:avLst/>
          </a:prstGeom>
          <a:noFill/>
          <a:ln w="38100" cmpd="sng">
            <a:solidFill>
              <a:schemeClr val="tx2"/>
            </a:solidFill>
            <a:prstDash val="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61740" y="2998080"/>
            <a:ext cx="596137" cy="613440"/>
          </a:xfrm>
          <a:prstGeom prst="ellipse">
            <a:avLst/>
          </a:prstGeom>
          <a:noFill/>
          <a:ln w="38100" cmpd="sng">
            <a:solidFill>
              <a:srgbClr val="1E7640"/>
            </a:solidFill>
            <a:prstDash val="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726625" y="4372707"/>
            <a:ext cx="14663" cy="687927"/>
          </a:xfrm>
          <a:prstGeom prst="straightConnector1">
            <a:avLst/>
          </a:prstGeom>
          <a:ln w="5715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395732"/>
              </p:ext>
            </p:extLst>
          </p:nvPr>
        </p:nvGraphicFramePr>
        <p:xfrm>
          <a:off x="3155226" y="0"/>
          <a:ext cx="5986462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3" name="Equation" r:id="rId3" imgW="2159000" imgH="444500" progId="Equation.3">
                  <p:embed/>
                </p:oleObj>
              </mc:Choice>
              <mc:Fallback>
                <p:oleObj name="Equation" r:id="rId3" imgW="2159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5226" y="0"/>
                        <a:ext cx="5986462" cy="125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342219"/>
              </p:ext>
            </p:extLst>
          </p:nvPr>
        </p:nvGraphicFramePr>
        <p:xfrm>
          <a:off x="2828925" y="1196307"/>
          <a:ext cx="5619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4" name="Equation" r:id="rId5" imgW="203200" imgH="228600" progId="Equation.3">
                  <p:embed/>
                </p:oleObj>
              </mc:Choice>
              <mc:Fallback>
                <p:oleObj name="Equation" r:id="rId5" imgW="203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28925" y="1196307"/>
                        <a:ext cx="561975" cy="64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16822" t="1140" r="76594" b="85679"/>
          <a:stretch/>
        </p:blipFill>
        <p:spPr>
          <a:xfrm>
            <a:off x="2483843" y="1363196"/>
            <a:ext cx="410861" cy="59756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2281409" y="3289620"/>
            <a:ext cx="2648927" cy="15665"/>
          </a:xfrm>
          <a:prstGeom prst="straightConnector1">
            <a:avLst/>
          </a:prstGeom>
          <a:ln w="76200" cmpd="sng">
            <a:solidFill>
              <a:srgbClr val="8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2426551" y="3463179"/>
            <a:ext cx="804314" cy="7197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8000FF"/>
                </a:solidFill>
              </a:rPr>
              <a:t>R</a:t>
            </a:r>
            <a:r>
              <a:rPr lang="en-US" baseline="-25000" dirty="0" smtClean="0">
                <a:solidFill>
                  <a:srgbClr val="8000FF"/>
                </a:solidFill>
              </a:rPr>
              <a:t>C</a:t>
            </a:r>
            <a:endParaRPr lang="en-US" dirty="0">
              <a:solidFill>
                <a:srgbClr val="8000FF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433809" y="3436003"/>
            <a:ext cx="554274" cy="6018"/>
          </a:xfrm>
          <a:prstGeom prst="straightConnector1">
            <a:avLst/>
          </a:prstGeom>
          <a:ln w="38100" cmpd="sng">
            <a:solidFill>
              <a:srgbClr val="8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2803058" y="4661320"/>
            <a:ext cx="804314" cy="7197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FF"/>
                </a:solidFill>
              </a:rPr>
              <a:t>V</a:t>
            </a:r>
            <a:r>
              <a:rPr lang="en-US" baseline="-25000" dirty="0">
                <a:solidFill>
                  <a:srgbClr val="FF00FF"/>
                </a:solidFill>
              </a:rPr>
              <a:t>D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871274" y="4678439"/>
            <a:ext cx="340348" cy="4660"/>
          </a:xfrm>
          <a:prstGeom prst="straightConnector1">
            <a:avLst/>
          </a:prstGeom>
          <a:ln w="3810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240034"/>
              </p:ext>
            </p:extLst>
          </p:nvPr>
        </p:nvGraphicFramePr>
        <p:xfrm>
          <a:off x="3933738" y="1073453"/>
          <a:ext cx="494147" cy="63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05" name="Equation" r:id="rId8" imgW="203200" imgH="228600" progId="Equation.3">
                  <p:embed/>
                </p:oleObj>
              </mc:Choice>
              <mc:Fallback>
                <p:oleObj name="Equation" r:id="rId8" imgW="203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33738" y="1073453"/>
                        <a:ext cx="494147" cy="637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Arc 43"/>
          <p:cNvSpPr/>
          <p:nvPr/>
        </p:nvSpPr>
        <p:spPr>
          <a:xfrm>
            <a:off x="3291673" y="1353633"/>
            <a:ext cx="2807111" cy="1604311"/>
          </a:xfrm>
          <a:prstGeom prst="arc">
            <a:avLst>
              <a:gd name="adj1" fmla="val 15085258"/>
              <a:gd name="adj2" fmla="val 19386574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396741" y="1459276"/>
            <a:ext cx="189578" cy="7399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3929531" y="2002118"/>
            <a:ext cx="2480235" cy="2704353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218520" y="3137648"/>
            <a:ext cx="400422" cy="406400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0000FF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6186572" y="2982510"/>
            <a:ext cx="720537" cy="34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rgbClr val="0000FF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29909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972"/>
            <a:ext cx="2540188" cy="1257085"/>
          </a:xfrm>
        </p:spPr>
        <p:txBody>
          <a:bodyPr/>
          <a:lstStyle/>
          <a:p>
            <a:r>
              <a:rPr lang="en-US" dirty="0" smtClean="0"/>
              <a:t>Trapped </a:t>
            </a:r>
            <a:br>
              <a:rPr lang="en-US" dirty="0" smtClean="0"/>
            </a:br>
            <a:r>
              <a:rPr lang="en-US" dirty="0" smtClean="0"/>
              <a:t>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75752"/>
            <a:ext cx="8207686" cy="1082503"/>
          </a:xfrm>
        </p:spPr>
        <p:txBody>
          <a:bodyPr/>
          <a:lstStyle/>
          <a:p>
            <a:r>
              <a:rPr lang="en-US" dirty="0" smtClean="0"/>
              <a:t>Particles with lower parallel velocity will become trapped in “banana” orbits</a:t>
            </a:r>
          </a:p>
          <a:p>
            <a:r>
              <a:rPr lang="en-US" dirty="0" smtClean="0"/>
              <a:t>This increases plasma diffusion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43353" y="965657"/>
            <a:ext cx="0" cy="441762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74807" y="3278233"/>
            <a:ext cx="5139365" cy="2705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>
            <a:off x="3225219" y="1672931"/>
            <a:ext cx="3225219" cy="3285390"/>
          </a:xfrm>
          <a:prstGeom prst="donut">
            <a:avLst/>
          </a:prstGeom>
          <a:noFill/>
          <a:ln w="38100" cmpd="sng">
            <a:solidFill>
              <a:schemeClr val="tx2"/>
            </a:solidFill>
            <a:prstDash val="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61740" y="2998080"/>
            <a:ext cx="596137" cy="613440"/>
          </a:xfrm>
          <a:prstGeom prst="ellipse">
            <a:avLst/>
          </a:prstGeom>
          <a:noFill/>
          <a:ln w="38100" cmpd="sng">
            <a:solidFill>
              <a:srgbClr val="1E7640"/>
            </a:solidFill>
            <a:prstDash val="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726625" y="4372707"/>
            <a:ext cx="14663" cy="687927"/>
          </a:xfrm>
          <a:prstGeom prst="straightConnector1">
            <a:avLst/>
          </a:prstGeom>
          <a:ln w="5715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059253"/>
              </p:ext>
            </p:extLst>
          </p:nvPr>
        </p:nvGraphicFramePr>
        <p:xfrm>
          <a:off x="3155226" y="0"/>
          <a:ext cx="5986462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48" name="Equation" r:id="rId3" imgW="2159000" imgH="444500" progId="Equation.3">
                  <p:embed/>
                </p:oleObj>
              </mc:Choice>
              <mc:Fallback>
                <p:oleObj name="Equation" r:id="rId3" imgW="2159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5226" y="0"/>
                        <a:ext cx="5986462" cy="125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152655"/>
              </p:ext>
            </p:extLst>
          </p:nvPr>
        </p:nvGraphicFramePr>
        <p:xfrm>
          <a:off x="2828925" y="1196307"/>
          <a:ext cx="5619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49" name="Equation" r:id="rId5" imgW="203200" imgH="228600" progId="Equation.3">
                  <p:embed/>
                </p:oleObj>
              </mc:Choice>
              <mc:Fallback>
                <p:oleObj name="Equation" r:id="rId5" imgW="203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28925" y="1196307"/>
                        <a:ext cx="561975" cy="646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16822" t="1140" r="76594" b="85679"/>
          <a:stretch/>
        </p:blipFill>
        <p:spPr>
          <a:xfrm>
            <a:off x="2483843" y="1363196"/>
            <a:ext cx="410861" cy="59756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2281409" y="3289620"/>
            <a:ext cx="2648927" cy="15665"/>
          </a:xfrm>
          <a:prstGeom prst="straightConnector1">
            <a:avLst/>
          </a:prstGeom>
          <a:ln w="76200" cmpd="sng">
            <a:solidFill>
              <a:srgbClr val="8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2426551" y="3463179"/>
            <a:ext cx="804314" cy="7197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8000FF"/>
                </a:solidFill>
              </a:rPr>
              <a:t>R</a:t>
            </a:r>
            <a:r>
              <a:rPr lang="en-US" baseline="-25000" dirty="0" smtClean="0">
                <a:solidFill>
                  <a:srgbClr val="8000FF"/>
                </a:solidFill>
              </a:rPr>
              <a:t>C</a:t>
            </a:r>
            <a:endParaRPr lang="en-US" dirty="0">
              <a:solidFill>
                <a:srgbClr val="8000FF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433809" y="3436003"/>
            <a:ext cx="554274" cy="6018"/>
          </a:xfrm>
          <a:prstGeom prst="straightConnector1">
            <a:avLst/>
          </a:prstGeom>
          <a:ln w="38100" cmpd="sng">
            <a:solidFill>
              <a:srgbClr val="8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2803058" y="4661320"/>
            <a:ext cx="804314" cy="7197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FF"/>
                </a:solidFill>
              </a:rPr>
              <a:t>V</a:t>
            </a:r>
            <a:r>
              <a:rPr lang="en-US" baseline="-25000" dirty="0">
                <a:solidFill>
                  <a:srgbClr val="FF00FF"/>
                </a:solidFill>
              </a:rPr>
              <a:t>D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2871274" y="4678439"/>
            <a:ext cx="340348" cy="4660"/>
          </a:xfrm>
          <a:prstGeom prst="straightConnector1">
            <a:avLst/>
          </a:prstGeom>
          <a:ln w="38100" cmpd="sng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757634"/>
              </p:ext>
            </p:extLst>
          </p:nvPr>
        </p:nvGraphicFramePr>
        <p:xfrm>
          <a:off x="3933738" y="1073453"/>
          <a:ext cx="494147" cy="63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50" name="Equation" r:id="rId8" imgW="203200" imgH="228600" progId="Equation.3">
                  <p:embed/>
                </p:oleObj>
              </mc:Choice>
              <mc:Fallback>
                <p:oleObj name="Equation" r:id="rId8" imgW="203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33738" y="1073453"/>
                        <a:ext cx="494147" cy="637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Arc 43"/>
          <p:cNvSpPr/>
          <p:nvPr/>
        </p:nvSpPr>
        <p:spPr>
          <a:xfrm>
            <a:off x="3291673" y="1353633"/>
            <a:ext cx="2807111" cy="1604311"/>
          </a:xfrm>
          <a:prstGeom prst="arc">
            <a:avLst>
              <a:gd name="adj1" fmla="val 15085258"/>
              <a:gd name="adj2" fmla="val 19386574"/>
            </a:avLst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396741" y="1459276"/>
            <a:ext cx="189578" cy="73995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Moon 4"/>
          <p:cNvSpPr/>
          <p:nvPr/>
        </p:nvSpPr>
        <p:spPr>
          <a:xfrm flipH="1">
            <a:off x="5005295" y="2211294"/>
            <a:ext cx="1479176" cy="2136588"/>
          </a:xfrm>
          <a:prstGeom prst="moon">
            <a:avLst/>
          </a:prstGeom>
          <a:noFill/>
          <a:ln w="3810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218520" y="3137648"/>
            <a:ext cx="400422" cy="406400"/>
          </a:xfrm>
          <a:prstGeom prst="ellipse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4000" dirty="0" smtClean="0">
              <a:solidFill>
                <a:schemeClr val="tx1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6212169" y="1236369"/>
            <a:ext cx="3185831" cy="60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+ the mirror force</a:t>
            </a:r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6159549" y="2969000"/>
            <a:ext cx="705598" cy="6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1176622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Banana orbits move around the torus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dfd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75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1485" y="6262452"/>
            <a:ext cx="5780424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Picture from: https</a:t>
            </a:r>
            <a:r>
              <a:rPr lang="en-US" dirty="0">
                <a:solidFill>
                  <a:srgbClr val="0000FF"/>
                </a:solidFill>
              </a:rPr>
              <a:t>://</a:t>
            </a:r>
            <a:r>
              <a:rPr lang="en-US" dirty="0" err="1">
                <a:solidFill>
                  <a:srgbClr val="0000FF"/>
                </a:solidFill>
              </a:rPr>
              <a:t>www.euro-fusion.org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wpcms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wp</a:t>
            </a:r>
            <a:r>
              <a:rPr lang="en-US" dirty="0">
                <a:solidFill>
                  <a:srgbClr val="0000FF"/>
                </a:solidFill>
              </a:rPr>
              <a:t>-content/uploads/2011/09/jg05-537-4c.jpg</a:t>
            </a: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92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err="1" smtClean="0"/>
              <a:t>Stellarator</a:t>
            </a:r>
            <a:r>
              <a:rPr lang="en-US" dirty="0" smtClean="0"/>
              <a:t>: both </a:t>
            </a:r>
            <a:r>
              <a:rPr lang="en-US" dirty="0" err="1" smtClean="0"/>
              <a:t>poloidal</a:t>
            </a:r>
            <a:r>
              <a:rPr lang="en-US" dirty="0" smtClean="0"/>
              <a:t> and </a:t>
            </a:r>
            <a:r>
              <a:rPr lang="en-US" dirty="0" err="1" smtClean="0"/>
              <a:t>toroidal</a:t>
            </a:r>
            <a:r>
              <a:rPr lang="en-US" dirty="0" smtClean="0"/>
              <a:t> field are generated using external coils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1168" y="4461982"/>
            <a:ext cx="8642640" cy="1176818"/>
          </a:xfrm>
        </p:spPr>
        <p:txBody>
          <a:bodyPr/>
          <a:lstStyle/>
          <a:p>
            <a:r>
              <a:rPr lang="en-US" dirty="0" smtClean="0"/>
              <a:t>Complicated coil structure leads to more complicated field structure and more complicated particle orbits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2286" y="6206393"/>
            <a:ext cx="670030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Picture W7-X: </a:t>
            </a:r>
            <a:r>
              <a:rPr lang="en-US" dirty="0" err="1" smtClean="0">
                <a:solidFill>
                  <a:srgbClr val="0000FF"/>
                </a:solidFill>
              </a:rPr>
              <a:t>physics.ucla.edu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icnsp</a:t>
            </a:r>
            <a:r>
              <a:rPr lang="en-US" dirty="0">
                <a:solidFill>
                  <a:srgbClr val="0000FF"/>
                </a:solidFill>
              </a:rPr>
              <a:t>/Html/</a:t>
            </a:r>
            <a:r>
              <a:rPr lang="en-US" dirty="0" err="1">
                <a:solidFill>
                  <a:srgbClr val="0000FF"/>
                </a:solidFill>
              </a:rPr>
              <a:t>spong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spong.htm</a:t>
            </a: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044" y="1349736"/>
            <a:ext cx="4156944" cy="30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09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err="1" smtClean="0"/>
              <a:t>Stellarator</a:t>
            </a:r>
            <a:r>
              <a:rPr lang="en-US" dirty="0" smtClean="0"/>
              <a:t> have super bananas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1168" y="4177886"/>
            <a:ext cx="8642640" cy="1460914"/>
          </a:xfrm>
        </p:spPr>
        <p:txBody>
          <a:bodyPr/>
          <a:lstStyle/>
          <a:p>
            <a:r>
              <a:rPr lang="en-US" dirty="0" smtClean="0"/>
              <a:t>Trapped particles can </a:t>
            </a:r>
            <a:r>
              <a:rPr lang="en-US" dirty="0" err="1" smtClean="0"/>
              <a:t>precess</a:t>
            </a:r>
            <a:r>
              <a:rPr lang="en-US" dirty="0" smtClean="0"/>
              <a:t> </a:t>
            </a:r>
            <a:r>
              <a:rPr lang="en-US" dirty="0" err="1" smtClean="0"/>
              <a:t>poloidally</a:t>
            </a:r>
            <a:r>
              <a:rPr lang="en-US" dirty="0" smtClean="0"/>
              <a:t> around </a:t>
            </a:r>
            <a:r>
              <a:rPr lang="en-US" dirty="0" err="1" smtClean="0"/>
              <a:t>stellarators</a:t>
            </a:r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 err="1" smtClean="0"/>
              <a:t>stellarator</a:t>
            </a:r>
            <a:r>
              <a:rPr lang="en-US" dirty="0" smtClean="0"/>
              <a:t> fields are not optimized these particles will end up trajectories which intersect the wall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038" y="903169"/>
            <a:ext cx="2924175" cy="2647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94" y="792069"/>
            <a:ext cx="325755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8728"/>
            <a:ext cx="3049318" cy="27875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1832" y="6199990"/>
            <a:ext cx="768812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Picture from:  http</a:t>
            </a:r>
            <a:r>
              <a:rPr lang="en-US" dirty="0">
                <a:solidFill>
                  <a:srgbClr val="0000FF"/>
                </a:solidFill>
              </a:rPr>
              <a:t>://</a:t>
            </a:r>
            <a:r>
              <a:rPr lang="en-US" dirty="0" err="1">
                <a:solidFill>
                  <a:srgbClr val="0000FF"/>
                </a:solidFill>
              </a:rPr>
              <a:t>web.ornl.gov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sci</a:t>
            </a:r>
            <a:r>
              <a:rPr lang="en-US" dirty="0">
                <a:solidFill>
                  <a:srgbClr val="0000FF"/>
                </a:solidFill>
              </a:rPr>
              <a:t>/fed/</a:t>
            </a:r>
            <a:r>
              <a:rPr lang="en-US" dirty="0" err="1">
                <a:solidFill>
                  <a:srgbClr val="0000FF"/>
                </a:solidFill>
              </a:rPr>
              <a:t>mhd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err="1">
                <a:solidFill>
                  <a:srgbClr val="0000FF"/>
                </a:solidFill>
              </a:rPr>
              <a:t>QOS_Orbits.html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650824" y="3384588"/>
            <a:ext cx="1862341" cy="60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Passing</a:t>
            </a:r>
            <a:endParaRPr lang="en-US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3829830" y="3482948"/>
            <a:ext cx="1862341" cy="60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Trapped</a:t>
            </a:r>
            <a:endParaRPr lang="en-US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6404516" y="3297598"/>
            <a:ext cx="2739483" cy="60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Deeply Trapped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697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49629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122" y="848946"/>
            <a:ext cx="8642640" cy="5230542"/>
          </a:xfrm>
        </p:spPr>
        <p:txBody>
          <a:bodyPr/>
          <a:lstStyle/>
          <a:p>
            <a:r>
              <a:rPr lang="en-US" dirty="0" smtClean="0"/>
              <a:t>Although particles are free to move along magnetic field lines, drifts push particles way from their original field lines</a:t>
            </a:r>
          </a:p>
          <a:p>
            <a:endParaRPr lang="en-US" dirty="0"/>
          </a:p>
          <a:p>
            <a:r>
              <a:rPr lang="en-US" dirty="0" err="1" smtClean="0"/>
              <a:t>Toroidal</a:t>
            </a:r>
            <a:r>
              <a:rPr lang="en-US" dirty="0" smtClean="0"/>
              <a:t> confinement devices have magnetic fields in both the </a:t>
            </a:r>
            <a:r>
              <a:rPr lang="en-US" dirty="0" err="1" smtClean="0"/>
              <a:t>poloidal</a:t>
            </a:r>
            <a:r>
              <a:rPr lang="en-US" dirty="0" smtClean="0"/>
              <a:t> and </a:t>
            </a:r>
            <a:r>
              <a:rPr lang="en-US" dirty="0" err="1" smtClean="0"/>
              <a:t>toroidal</a:t>
            </a:r>
            <a:r>
              <a:rPr lang="en-US" dirty="0" smtClean="0"/>
              <a:t> direction to compensate for these drifts</a:t>
            </a:r>
          </a:p>
          <a:p>
            <a:endParaRPr lang="en-US" dirty="0"/>
          </a:p>
          <a:p>
            <a:r>
              <a:rPr lang="en-US" dirty="0" smtClean="0"/>
              <a:t>Regions of strong magnetic fields can reflect particles with with insufficient velocity  to overcome the mirror effect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7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1366528"/>
          </a:xfrm>
        </p:spPr>
        <p:txBody>
          <a:bodyPr/>
          <a:lstStyle/>
          <a:p>
            <a:r>
              <a:rPr lang="en-US" sz="4800" dirty="0" smtClean="0"/>
              <a:t>Section 1:</a:t>
            </a:r>
            <a:br>
              <a:rPr lang="en-US" sz="4800" dirty="0" smtClean="0"/>
            </a:br>
            <a:r>
              <a:rPr lang="en-US" sz="4800" dirty="0"/>
              <a:t>	</a:t>
            </a:r>
            <a:r>
              <a:rPr lang="en-US" sz="4800" dirty="0" smtClean="0"/>
              <a:t>Neutral particles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4533900" y="2463800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01168" y="2590800"/>
            <a:ext cx="8642640" cy="304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 smtClean="0"/>
              <a:t>Ballistic</a:t>
            </a:r>
            <a:r>
              <a:rPr lang="en-US" sz="5400" b="1" dirty="0" smtClean="0"/>
              <a:t>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7314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1994392"/>
          </a:xfrm>
        </p:spPr>
        <p:txBody>
          <a:bodyPr/>
          <a:lstStyle/>
          <a:p>
            <a:r>
              <a:rPr lang="en-US" sz="4800" dirty="0" smtClean="0"/>
              <a:t>Section 1:</a:t>
            </a:r>
            <a:br>
              <a:rPr lang="en-US" sz="4800" dirty="0" smtClean="0"/>
            </a:br>
            <a:r>
              <a:rPr lang="en-US" sz="4800" dirty="0"/>
              <a:t>	</a:t>
            </a:r>
            <a:r>
              <a:rPr lang="en-US" sz="4800" dirty="0" smtClean="0"/>
              <a:t>Neutral particles 	travel </a:t>
            </a:r>
            <a:r>
              <a:rPr lang="en-US" sz="4800" dirty="0" err="1" smtClean="0"/>
              <a:t>ballistically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4533900" y="2463800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1168" y="2743200"/>
            <a:ext cx="8642640" cy="3200400"/>
          </a:xfrm>
        </p:spPr>
        <p:txBody>
          <a:bodyPr/>
          <a:lstStyle/>
          <a:p>
            <a:r>
              <a:rPr lang="en-US" dirty="0" smtClean="0"/>
              <a:t>Not confined by magnetic fields</a:t>
            </a:r>
          </a:p>
          <a:p>
            <a:pPr lvl="1"/>
            <a:r>
              <a:rPr lang="en-US" dirty="0" smtClean="0"/>
              <a:t>Neutrons generated by the D+T fusion process travel directly to the wall</a:t>
            </a:r>
          </a:p>
          <a:p>
            <a:pPr lvl="1"/>
            <a:endParaRPr lang="en-US" dirty="0"/>
          </a:p>
          <a:p>
            <a:r>
              <a:rPr lang="en-US" dirty="0" smtClean="0"/>
              <a:t>Neutral particles are very relevant near material interfaces</a:t>
            </a:r>
          </a:p>
          <a:p>
            <a:pPr lvl="1"/>
            <a:r>
              <a:rPr lang="en-US" dirty="0" smtClean="0"/>
              <a:t>But their single particle motion is not very interesting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5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2438400"/>
            <a:ext cx="8642640" cy="3200400"/>
          </a:xfrm>
        </p:spPr>
        <p:txBody>
          <a:bodyPr/>
          <a:lstStyle/>
          <a:p>
            <a:r>
              <a:rPr lang="en-US" dirty="0" smtClean="0"/>
              <a:t>Electrons</a:t>
            </a:r>
          </a:p>
          <a:p>
            <a:r>
              <a:rPr lang="en-US" dirty="0" smtClean="0"/>
              <a:t>Ions</a:t>
            </a:r>
          </a:p>
          <a:p>
            <a:r>
              <a:rPr lang="en-US" dirty="0" smtClean="0"/>
              <a:t>Very highly charged, extremely small dust particles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1985159"/>
          </a:xfrm>
        </p:spPr>
        <p:txBody>
          <a:bodyPr/>
          <a:lstStyle/>
          <a:p>
            <a:r>
              <a:rPr lang="en-US" sz="4800" dirty="0" smtClean="0"/>
              <a:t>Section 2:</a:t>
            </a:r>
            <a:r>
              <a:rPr lang="en-US" sz="2400" dirty="0" smtClean="0"/>
              <a:t>(AKA The rest of this talk)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4800" dirty="0" smtClean="0"/>
              <a:t>CHARGED </a:t>
            </a:r>
            <a:r>
              <a:rPr lang="en-US" sz="4800" dirty="0"/>
              <a:t>particles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9426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256032"/>
            <a:ext cx="8636290" cy="888705"/>
          </a:xfrm>
        </p:spPr>
        <p:txBody>
          <a:bodyPr/>
          <a:lstStyle/>
          <a:p>
            <a:r>
              <a:rPr lang="en-US" dirty="0" smtClean="0"/>
              <a:t>Lorentz force equation forms the basis for single particle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642640" cy="1219200"/>
          </a:xfrm>
        </p:spPr>
        <p:txBody>
          <a:bodyPr/>
          <a:lstStyle/>
          <a:p>
            <a:r>
              <a:rPr lang="en-US" dirty="0" smtClean="0"/>
              <a:t>Lorentz force describes the forces on a charged particle moving in a the presence of an electric field and magnetic field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=force on the particle</a:t>
            </a:r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=charge on the particle</a:t>
            </a:r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= electric field</a:t>
            </a:r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=velocity of the particle</a:t>
            </a:r>
          </a:p>
          <a:p>
            <a:pPr marL="346075" lvl="1" indent="0">
              <a:lnSpc>
                <a:spcPct val="120000"/>
              </a:lnSpc>
              <a:buNone/>
            </a:pPr>
            <a:r>
              <a:rPr lang="en-US" dirty="0" smtClean="0"/>
              <a:t>	    =magnetic field</a:t>
            </a:r>
          </a:p>
          <a:p>
            <a:pPr marL="346075" lvl="1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65445"/>
              </p:ext>
            </p:extLst>
          </p:nvPr>
        </p:nvGraphicFramePr>
        <p:xfrm>
          <a:off x="2819400" y="2514600"/>
          <a:ext cx="29051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9" name="Equation" r:id="rId3" imgW="1028700" imgH="292100" progId="Equation.3">
                  <p:embed/>
                </p:oleObj>
              </mc:Choice>
              <mc:Fallback>
                <p:oleObj name="Equation" r:id="rId3" imgW="10287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9400" y="2514600"/>
                        <a:ext cx="2905125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127242"/>
              </p:ext>
            </p:extLst>
          </p:nvPr>
        </p:nvGraphicFramePr>
        <p:xfrm>
          <a:off x="1371600" y="3429000"/>
          <a:ext cx="43021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0" name="Equation" r:id="rId5" imgW="152400" imgH="190500" progId="Equation.3">
                  <p:embed/>
                </p:oleObj>
              </mc:Choice>
              <mc:Fallback>
                <p:oleObj name="Equation" r:id="rId5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3429000"/>
                        <a:ext cx="430212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905821"/>
              </p:ext>
            </p:extLst>
          </p:nvPr>
        </p:nvGraphicFramePr>
        <p:xfrm>
          <a:off x="1295400" y="4495800"/>
          <a:ext cx="4318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1" name="Equation" r:id="rId7" imgW="152400" imgH="190500" progId="Equation.3">
                  <p:embed/>
                </p:oleObj>
              </mc:Choice>
              <mc:Fallback>
                <p:oleObj name="Equation" r:id="rId7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5400" y="4495800"/>
                        <a:ext cx="431800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34189"/>
              </p:ext>
            </p:extLst>
          </p:nvPr>
        </p:nvGraphicFramePr>
        <p:xfrm>
          <a:off x="1371600" y="4029075"/>
          <a:ext cx="3587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2" name="Equation" r:id="rId9" imgW="127000" imgH="165100" progId="Equation.3">
                  <p:embed/>
                </p:oleObj>
              </mc:Choice>
              <mc:Fallback>
                <p:oleObj name="Equation" r:id="rId9" imgW="1270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1600" y="4029075"/>
                        <a:ext cx="35877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304359"/>
              </p:ext>
            </p:extLst>
          </p:nvPr>
        </p:nvGraphicFramePr>
        <p:xfrm>
          <a:off x="1295400" y="5562600"/>
          <a:ext cx="43021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3" name="Equation" r:id="rId11" imgW="152400" imgH="190500" progId="Equation.3">
                  <p:embed/>
                </p:oleObj>
              </mc:Choice>
              <mc:Fallback>
                <p:oleObj name="Equation" r:id="rId11" imgW="1524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95400" y="5562600"/>
                        <a:ext cx="430212" cy="538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299599"/>
              </p:ext>
            </p:extLst>
          </p:nvPr>
        </p:nvGraphicFramePr>
        <p:xfrm>
          <a:off x="1393825" y="5105400"/>
          <a:ext cx="3587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4" name="Equation" r:id="rId13" imgW="127000" imgH="177800" progId="Equation.3">
                  <p:embed/>
                </p:oleObj>
              </mc:Choice>
              <mc:Fallback>
                <p:oleObj name="Equation" r:id="rId13" imgW="1270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93825" y="5105400"/>
                        <a:ext cx="358775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11883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Standard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8F7293-55C5-495D-8310-E2405A6C8D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DCCB12-0940-4923-97F5-47BC8975F92E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2E77B73-CC8B-4B83-8D05-315263FA3F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 (Standard Screen)</Template>
  <TotalTime>1326</TotalTime>
  <Words>1737</Words>
  <Application>Microsoft Macintosh PowerPoint</Application>
  <PresentationFormat>On-screen Show (4:3)</PresentationFormat>
  <Paragraphs>262</Paragraphs>
  <Slides>55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Presentations (Standard Screen)</vt:lpstr>
      <vt:lpstr>Equation</vt:lpstr>
      <vt:lpstr>Single Particle Motion</vt:lpstr>
      <vt:lpstr>Motivation:  Single particle motion and collisions limit plasma confinement</vt:lpstr>
      <vt:lpstr>The 3 things you should walk away from this talk with:</vt:lpstr>
      <vt:lpstr>Resources Available Online</vt:lpstr>
      <vt:lpstr>Section 1:  Neutral particles</vt:lpstr>
      <vt:lpstr>Section 1:  Neutral particles</vt:lpstr>
      <vt:lpstr>Section 1:  Neutral particles  travel ballistically </vt:lpstr>
      <vt:lpstr>Section 2:(AKA The rest of this talk)  CHARGED particles  </vt:lpstr>
      <vt:lpstr>Lorentz force equation forms the basis for single particle motion</vt:lpstr>
      <vt:lpstr>Newton’s law second law of motion also important</vt:lpstr>
      <vt:lpstr>Charged particles move freely ALONG magnetic fields</vt:lpstr>
      <vt:lpstr>Cyclotron-frequency and Larmor radius  </vt:lpstr>
      <vt:lpstr>Charged particles in a magnetic field</vt:lpstr>
      <vt:lpstr>Charged particles in a magnetic field</vt:lpstr>
      <vt:lpstr>Charged particles in a magnetic field</vt:lpstr>
      <vt:lpstr>Charged particles in a magnetic field</vt:lpstr>
      <vt:lpstr>Charged particles in a magnetic field</vt:lpstr>
      <vt:lpstr>Charged particles in a magnetic field</vt:lpstr>
      <vt:lpstr>Charged particles in a magnetic field</vt:lpstr>
      <vt:lpstr>Motion perpendicular to the magnetic field</vt:lpstr>
      <vt:lpstr>Drop the unit vectors</vt:lpstr>
      <vt:lpstr>Take another derivative with respect to time</vt:lpstr>
      <vt:lpstr>The goal: differential equations which involve a single spatial coordinate</vt:lpstr>
      <vt:lpstr>Repeat for the terms involving x</vt:lpstr>
      <vt:lpstr>2 equations each with involving a single spatial coordinate</vt:lpstr>
      <vt:lpstr>2 differential equations can be solved using sines and cosines</vt:lpstr>
      <vt:lpstr>Integrate to find the position</vt:lpstr>
      <vt:lpstr>Particles make circular orbits, with a handedness that depends on charge</vt:lpstr>
      <vt:lpstr>Larmor radius set the MINIMUM size for a confinement device</vt:lpstr>
      <vt:lpstr>Ions are a lot heavier than electrons</vt:lpstr>
      <vt:lpstr>Ions generally have much larger Larmor radii than electrons</vt:lpstr>
      <vt:lpstr>Cyclotron frequency</vt:lpstr>
      <vt:lpstr>Electric field parallel to magnetic field</vt:lpstr>
      <vt:lpstr>Electric field PERPENDICULAR to the magnetic field</vt:lpstr>
      <vt:lpstr>Other forces cause drifts which push positive and negative particles in opposite directions</vt:lpstr>
      <vt:lpstr>Particle motion in a non-uniform magnetic field</vt:lpstr>
      <vt:lpstr>Total particle motion in a curved magnetic field</vt:lpstr>
      <vt:lpstr>3 invariant quantities </vt:lpstr>
      <vt:lpstr>The magnetic moment of a gyrating particle is a conserved quantity</vt:lpstr>
      <vt:lpstr>The conservation of the magnetic moment and conservation of energy creates the mirror effect</vt:lpstr>
      <vt:lpstr>Adiabatic invariant </vt:lpstr>
      <vt:lpstr>Magnetic mirrors were one of the first plasma confinement devices</vt:lpstr>
      <vt:lpstr>Non-uniform magnetic fields in mirror machines can be used to confine particles</vt:lpstr>
      <vt:lpstr>Lockhead Martin’s “compact fusion reactor” </vt:lpstr>
      <vt:lpstr>Some particles will always escape</vt:lpstr>
      <vt:lpstr>A circular magnetic field doesn’t have end loss problems…but it does have other problems</vt:lpstr>
      <vt:lpstr>Curved fields cause particles to drift off the field lines</vt:lpstr>
      <vt:lpstr>Magnetic fields that wrap both the short and long way around a toroidal device  compensate for drifts off a surface</vt:lpstr>
      <vt:lpstr>Poinecaré Plot</vt:lpstr>
      <vt:lpstr>Passing  particle</vt:lpstr>
      <vt:lpstr>Trapped  particles</vt:lpstr>
      <vt:lpstr>Banana orbits move around the torus</vt:lpstr>
      <vt:lpstr>Stellarator: both poloidal and toroidal field are generated using external coils</vt:lpstr>
      <vt:lpstr>Stellarator have super bananas</vt:lpstr>
      <vt:lpstr>Conclusion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ORNL User</dc:creator>
  <cp:lastModifiedBy>Alexis Briesemeister</cp:lastModifiedBy>
  <cp:revision>194</cp:revision>
  <cp:lastPrinted>2015-06-08T05:14:38Z</cp:lastPrinted>
  <dcterms:created xsi:type="dcterms:W3CDTF">2015-04-27T16:53:34Z</dcterms:created>
  <dcterms:modified xsi:type="dcterms:W3CDTF">2015-06-08T15:58:03Z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